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6" r:id="rId3"/>
    <p:sldId id="310" r:id="rId4"/>
    <p:sldId id="311" r:id="rId5"/>
    <p:sldId id="312" r:id="rId6"/>
    <p:sldId id="313" r:id="rId7"/>
    <p:sldId id="274" r:id="rId8"/>
    <p:sldId id="287" r:id="rId9"/>
    <p:sldId id="288" r:id="rId10"/>
    <p:sldId id="315" r:id="rId11"/>
    <p:sldId id="291" r:id="rId12"/>
    <p:sldId id="314" r:id="rId13"/>
    <p:sldId id="320" r:id="rId14"/>
    <p:sldId id="321" r:id="rId15"/>
    <p:sldId id="269" r:id="rId16"/>
    <p:sldId id="289" r:id="rId17"/>
    <p:sldId id="316" r:id="rId18"/>
    <p:sldId id="317" r:id="rId19"/>
    <p:sldId id="318" r:id="rId20"/>
    <p:sldId id="319" r:id="rId21"/>
    <p:sldId id="322" r:id="rId22"/>
    <p:sldId id="323" r:id="rId23"/>
    <p:sldId id="299" r:id="rId24"/>
    <p:sldId id="324" r:id="rId25"/>
    <p:sldId id="325" r:id="rId26"/>
    <p:sldId id="326" r:id="rId27"/>
    <p:sldId id="327" r:id="rId28"/>
    <p:sldId id="328" r:id="rId29"/>
    <p:sldId id="329" r:id="rId30"/>
    <p:sldId id="268" r:id="rId3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0033CC"/>
    <a:srgbClr val="00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69" d="100"/>
          <a:sy n="69" d="100"/>
        </p:scale>
        <p:origin x="-140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D88DD9B-FD8D-4B0B-8172-B462429942D7}"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6915912" y="3009901"/>
            <a:ext cx="457200" cy="441325"/>
          </a:xfrm>
        </p:spPr>
        <p:txBody>
          <a:bodyPr/>
          <a:lstStyle/>
          <a:p>
            <a:fld id="{8D88DD9B-FD8D-4B0B-8172-B462429942D7}" type="slidenum">
              <a:rPr lang="fr-FR" smtClean="0"/>
              <a:pPr/>
              <a:t>‹N°›</a:t>
            </a:fld>
            <a:endParaRPr lang="fr-FR"/>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2" name="Titre vertical 1"/>
          <p:cNvSpPr>
            <a:spLocks noGrp="1"/>
          </p:cNvSpPr>
          <p:nvPr>
            <p:ph type="title" orient="vert"/>
          </p:nvPr>
        </p:nvSpPr>
        <p:spPr>
          <a:xfrm>
            <a:off x="7391400" y="304801"/>
            <a:ext cx="1447800" cy="5851525"/>
          </a:xfrm>
        </p:spPr>
        <p:txBody>
          <a:bodyPr vert="eaVert"/>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4361688" y="1026372"/>
            <a:ext cx="457200" cy="441325"/>
          </a:xfrm>
        </p:spPr>
        <p:txBody>
          <a:bodyPr/>
          <a:lstStyle/>
          <a:p>
            <a:fld id="{8D88DD9B-FD8D-4B0B-8172-B462429942D7}" type="slidenum">
              <a:rPr lang="fr-FR" smtClean="0"/>
              <a:pPr/>
              <a:t>‹N°›</a:t>
            </a:fld>
            <a:endParaRPr lang="fr-FR"/>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FR"/>
          </a:p>
        </p:txBody>
      </p:sp>
      <p:sp>
        <p:nvSpPr>
          <p:cNvPr id="4" name="Espace réservé de la date 3"/>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613C2E0D-0E35-4CC9-AEF6-135CF75B9409}" type="datetimeFigureOut">
              <a:rPr lang="fr-FR" smtClean="0"/>
              <a:pPr/>
              <a:t>03/03/2017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D88DD9B-FD8D-4B0B-8172-B462429942D7}" type="slidenum">
              <a:rPr lang="fr-FR" smtClean="0"/>
              <a:pPr/>
              <a:t>‹N°›</a:t>
            </a:fld>
            <a:endParaRPr lang="fr-FR"/>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8" name="Espace réservé du pied de page 7"/>
          <p:cNvSpPr>
            <a:spLocks noGrp="1"/>
          </p:cNvSpPr>
          <p:nvPr>
            <p:ph type="ftr" sz="quarter" idx="11"/>
          </p:nvPr>
        </p:nvSpPr>
        <p:spPr>
          <a:xfrm>
            <a:off x="304800" y="6409944"/>
            <a:ext cx="3581400" cy="365760"/>
          </a:xfrm>
        </p:spPr>
        <p:txBody>
          <a:bodyPr/>
          <a:lstStyle/>
          <a:p>
            <a:endParaRPr lang="fr-FR"/>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8D88DD9B-FD8D-4B0B-8172-B462429942D7}" type="slidenum">
              <a:rPr lang="fr-FR" smtClean="0"/>
              <a:pPr/>
              <a:t>‹N°›</a:t>
            </a:fld>
            <a:endParaRPr lang="fr-FR"/>
          </a:p>
        </p:txBody>
      </p:sp>
      <p:sp>
        <p:nvSpPr>
          <p:cNvPr id="23" name="Titre 22"/>
          <p:cNvSpPr>
            <a:spLocks noGrp="1"/>
          </p:cNvSpPr>
          <p:nvPr>
            <p:ph type="title"/>
          </p:nvPr>
        </p:nvSpPr>
        <p:spPr/>
        <p:txBody>
          <a:bodyPr rtlCol="0" anchor="b" anchorCtr="0"/>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a:xfrm>
            <a:off x="4343400" y="1036020"/>
            <a:ext cx="457200" cy="441325"/>
          </a:xfrm>
        </p:spPr>
        <p:txBody>
          <a:bodyPr/>
          <a:lstStyle/>
          <a:p>
            <a:fld id="{8D88DD9B-FD8D-4B0B-8172-B462429942D7}"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D88DD9B-FD8D-4B0B-8172-B462429942D7}"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D88DD9B-FD8D-4B0B-8172-B462429942D7}" type="slidenum">
              <a:rPr lang="fr-FR" smtClean="0"/>
              <a:pPr/>
              <a:t>‹N°›</a:t>
            </a:fld>
            <a:endParaRPr lang="fr-F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p:txBody>
          <a:bodyPr/>
          <a:lstStyle/>
          <a:p>
            <a:fld id="{613C2E0D-0E35-4CC9-AEF6-135CF75B9409}" type="datetimeFigureOut">
              <a:rPr lang="fr-FR" smtClean="0"/>
              <a:pPr/>
              <a:t>03/03/2017</a:t>
            </a:fld>
            <a:endParaRPr lang="fr-FR"/>
          </a:p>
        </p:txBody>
      </p:sp>
      <p:sp>
        <p:nvSpPr>
          <p:cNvPr id="6" name="Espace réservé du pied de page 5"/>
          <p:cNvSpPr>
            <a:spLocks noGrp="1"/>
          </p:cNvSpPr>
          <p:nvPr>
            <p:ph type="ftr" sz="quarter" idx="11"/>
          </p:nvPr>
        </p:nvSpPr>
        <p:spPr>
          <a:xfrm>
            <a:off x="301752" y="6410848"/>
            <a:ext cx="3383280" cy="365760"/>
          </a:xfrm>
        </p:spPr>
        <p:txBody>
          <a:bodyPr/>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p>
            <a:fld id="{8D88DD9B-FD8D-4B0B-8172-B462429942D7}" type="slidenum">
              <a:rPr lang="fr-FR" smtClean="0"/>
              <a:pPr/>
              <a:t>‹N°›</a:t>
            </a:fld>
            <a:endParaRPr lang="fr-FR"/>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a:xfrm>
            <a:off x="5788152" y="6404984"/>
            <a:ext cx="3044952" cy="365760"/>
          </a:xfrm>
        </p:spPr>
        <p:txBody>
          <a:bodyPr/>
          <a:lstStyle/>
          <a:p>
            <a:fld id="{613C2E0D-0E35-4CC9-AEF6-135CF75B9409}" type="datetimeFigureOut">
              <a:rPr lang="fr-FR" smtClean="0"/>
              <a:pPr/>
              <a:t>03/03/2017</a:t>
            </a:fld>
            <a:endParaRPr lang="fr-FR"/>
          </a:p>
        </p:txBody>
      </p:sp>
      <p:sp>
        <p:nvSpPr>
          <p:cNvPr id="6" name="Espace réservé du pied de page 5"/>
          <p:cNvSpPr>
            <a:spLocks noGrp="1"/>
          </p:cNvSpPr>
          <p:nvPr>
            <p:ph type="ftr" sz="quarter" idx="11"/>
          </p:nvPr>
        </p:nvSpPr>
        <p:spPr>
          <a:xfrm>
            <a:off x="301752" y="6410848"/>
            <a:ext cx="3584448" cy="365760"/>
          </a:xfrm>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13C2E0D-0E35-4CC9-AEF6-135CF75B9409}" type="datetimeFigureOut">
              <a:rPr lang="fr-FR" smtClean="0"/>
              <a:pPr/>
              <a:t>03/03/2017</a:t>
            </a:fld>
            <a:endParaRPr lang="fr-FR"/>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F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D88DD9B-FD8D-4B0B-8172-B462429942D7}" type="slidenum">
              <a:rPr lang="fr-FR" smtClean="0"/>
              <a:pPr/>
              <a:t>‹N°›</a:t>
            </a:fld>
            <a:endParaRPr lang="fr-FR"/>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package" Target="../embeddings/Document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mailto:akghezal@gmail.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403648" y="1484784"/>
            <a:ext cx="6400800" cy="648072"/>
          </a:xfrm>
        </p:spPr>
        <p:txBody>
          <a:bodyPr>
            <a:normAutofit/>
          </a:bodyPr>
          <a:lstStyle/>
          <a:p>
            <a:r>
              <a:rPr lang="fr-FR" sz="1800" dirty="0" smtClean="0">
                <a:solidFill>
                  <a:schemeClr val="accent1"/>
                </a:solidFill>
              </a:rPr>
              <a:t>Projet RE-ACTIVATE</a:t>
            </a:r>
          </a:p>
        </p:txBody>
      </p:sp>
      <p:sp>
        <p:nvSpPr>
          <p:cNvPr id="2" name="Titre 1"/>
          <p:cNvSpPr>
            <a:spLocks noGrp="1"/>
          </p:cNvSpPr>
          <p:nvPr>
            <p:ph type="ctrTitle"/>
          </p:nvPr>
        </p:nvSpPr>
        <p:spPr>
          <a:xfrm>
            <a:off x="395536" y="4437112"/>
            <a:ext cx="8748464" cy="792832"/>
          </a:xfrm>
        </p:spPr>
        <p:txBody>
          <a:bodyPr>
            <a:noAutofit/>
          </a:bodyPr>
          <a:lstStyle/>
          <a:p>
            <a:r>
              <a:rPr lang="fr-FR" sz="3200" b="1" dirty="0" smtClean="0">
                <a:solidFill>
                  <a:schemeClr val="tx2">
                    <a:lumMod val="75000"/>
                  </a:schemeClr>
                </a:solidFill>
              </a:rPr>
              <a:t>Introduction et mise à niveau des bureaux d’études dans le secteur des Energies Renouvelables</a:t>
            </a:r>
            <a:r>
              <a:rPr lang="fr-FR" sz="3200" dirty="0" smtClean="0"/>
              <a:t/>
            </a:r>
            <a:br>
              <a:rPr lang="fr-FR" sz="3200" dirty="0" smtClean="0"/>
            </a:br>
            <a:endParaRPr lang="fr-FR" sz="3200" b="1" dirty="0">
              <a:solidFill>
                <a:schemeClr val="tx2">
                  <a:lumMod val="75000"/>
                </a:schemeClr>
              </a:solidFill>
            </a:endParaRPr>
          </a:p>
        </p:txBody>
      </p:sp>
      <p:pic>
        <p:nvPicPr>
          <p:cNvPr id="4" name="Grafik 3" descr="gizlogo-unternehmen-de-rgb"/>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51520" y="188640"/>
            <a:ext cx="2486025" cy="1028700"/>
          </a:xfrm>
          <a:prstGeom prst="rect">
            <a:avLst/>
          </a:prstGeom>
          <a:noFill/>
          <a:ln>
            <a:noFill/>
          </a:ln>
        </p:spPr>
      </p:pic>
      <p:pic>
        <p:nvPicPr>
          <p:cNvPr id="5" name="Grafik 7" descr="logo ANME 2014"/>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236296" y="188640"/>
            <a:ext cx="1714500" cy="790575"/>
          </a:xfrm>
          <a:prstGeom prst="rect">
            <a:avLst/>
          </a:prstGeom>
          <a:noFill/>
          <a:ln>
            <a:noFill/>
          </a:ln>
        </p:spPr>
      </p:pic>
      <p:sp>
        <p:nvSpPr>
          <p:cNvPr id="6" name="ZoneTexte 5"/>
          <p:cNvSpPr txBox="1"/>
          <p:nvPr/>
        </p:nvSpPr>
        <p:spPr>
          <a:xfrm>
            <a:off x="3491880" y="5877272"/>
            <a:ext cx="2382383" cy="369332"/>
          </a:xfrm>
          <a:prstGeom prst="rect">
            <a:avLst/>
          </a:prstGeom>
          <a:noFill/>
        </p:spPr>
        <p:txBody>
          <a:bodyPr wrap="none" rtlCol="0">
            <a:spAutoFit/>
          </a:bodyPr>
          <a:lstStyle/>
          <a:p>
            <a:r>
              <a:rPr lang="fr-FR" dirty="0" err="1" smtClean="0">
                <a:solidFill>
                  <a:schemeClr val="bg2">
                    <a:lumMod val="25000"/>
                  </a:schemeClr>
                </a:solidFill>
              </a:rPr>
              <a:t>Abdelkarim</a:t>
            </a:r>
            <a:r>
              <a:rPr lang="fr-FR" dirty="0" smtClean="0">
                <a:solidFill>
                  <a:schemeClr val="bg2">
                    <a:lumMod val="25000"/>
                  </a:schemeClr>
                </a:solidFill>
              </a:rPr>
              <a:t> GHEZAL</a:t>
            </a:r>
            <a:endParaRPr lang="fr-FR" dirty="0">
              <a:solidFill>
                <a:schemeClr val="bg2">
                  <a:lumMod val="25000"/>
                </a:schemeClr>
              </a:solidFill>
            </a:endParaRPr>
          </a:p>
        </p:txBody>
      </p:sp>
      <p:sp>
        <p:nvSpPr>
          <p:cNvPr id="7" name="ZoneTexte 6"/>
          <p:cNvSpPr txBox="1"/>
          <p:nvPr/>
        </p:nvSpPr>
        <p:spPr>
          <a:xfrm>
            <a:off x="3635896" y="6309320"/>
            <a:ext cx="1574470" cy="369332"/>
          </a:xfrm>
          <a:prstGeom prst="rect">
            <a:avLst/>
          </a:prstGeom>
          <a:noFill/>
        </p:spPr>
        <p:txBody>
          <a:bodyPr wrap="none" rtlCol="0">
            <a:spAutoFit/>
          </a:bodyPr>
          <a:lstStyle/>
          <a:p>
            <a:r>
              <a:rPr lang="fr-FR" dirty="0" smtClean="0">
                <a:solidFill>
                  <a:schemeClr val="bg2">
                    <a:lumMod val="25000"/>
                  </a:schemeClr>
                </a:solidFill>
              </a:rPr>
              <a:t>03 Mars 2017</a:t>
            </a:r>
            <a:endParaRPr lang="fr-FR"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Objectifs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lnSpcReduction="10000"/>
          </a:bodyPr>
          <a:lstStyle/>
          <a:p>
            <a:pPr lvl="0" algn="just">
              <a:lnSpc>
                <a:spcPct val="150000"/>
              </a:lnSpc>
            </a:pPr>
            <a:r>
              <a:rPr lang="fr-FR" sz="2400" dirty="0" smtClean="0"/>
              <a:t>L’établissement de l’état des lieux des bureaux d’études et des organismes pouvant fournir le service d’études et d’accompagnement des projets ER en Tunisie ;</a:t>
            </a:r>
          </a:p>
          <a:p>
            <a:pPr lvl="0" algn="just">
              <a:lnSpc>
                <a:spcPct val="150000"/>
              </a:lnSpc>
            </a:pPr>
            <a:r>
              <a:rPr lang="fr-FR" sz="2400" dirty="0" smtClean="0"/>
              <a:t>L’identification des besoins des bureaux d’études pour fournir un service de qualité ;</a:t>
            </a:r>
          </a:p>
          <a:p>
            <a:pPr lvl="0" algn="just">
              <a:lnSpc>
                <a:spcPct val="150000"/>
              </a:lnSpc>
            </a:pPr>
            <a:r>
              <a:rPr lang="fr-FR" sz="2400" dirty="0" smtClean="0"/>
              <a:t>L’identification des formations requises ainsi que la proposition d’un plan de formation des bureaux d’études ; </a:t>
            </a:r>
          </a:p>
          <a:p>
            <a:pPr lvl="0" algn="just">
              <a:lnSpc>
                <a:spcPct val="150000"/>
              </a:lnSpc>
            </a:pPr>
            <a:r>
              <a:rPr lang="fr-FR" sz="2400" b="1" dirty="0" smtClean="0">
                <a:solidFill>
                  <a:schemeClr val="accent1">
                    <a:lumMod val="50000"/>
                  </a:schemeClr>
                </a:solidFill>
              </a:rPr>
              <a:t>La mise en place du processus d’intégration des bureaux d’études .</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Pourquoi se limiter au solaire PV</a:t>
            </a:r>
            <a:endParaRPr lang="fr-FR" b="1" dirty="0"/>
          </a:p>
        </p:txBody>
      </p:sp>
      <p:sp>
        <p:nvSpPr>
          <p:cNvPr id="4" name="Rectangle à coins arrondis 3"/>
          <p:cNvSpPr/>
          <p:nvPr/>
        </p:nvSpPr>
        <p:spPr>
          <a:xfrm>
            <a:off x="284380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CSP</a:t>
            </a:r>
            <a:endParaRPr lang="fr-FR" dirty="0"/>
          </a:p>
        </p:txBody>
      </p:sp>
      <p:sp>
        <p:nvSpPr>
          <p:cNvPr id="5" name="Rectangle à coins arrondis 4"/>
          <p:cNvSpPr/>
          <p:nvPr/>
        </p:nvSpPr>
        <p:spPr>
          <a:xfrm>
            <a:off x="68356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6" name="Rectangle à coins arrondis 5"/>
          <p:cNvSpPr/>
          <p:nvPr/>
        </p:nvSpPr>
        <p:spPr>
          <a:xfrm>
            <a:off x="5004048"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Eolien</a:t>
            </a:r>
            <a:endParaRPr lang="fr-FR" dirty="0"/>
          </a:p>
        </p:txBody>
      </p:sp>
      <p:sp>
        <p:nvSpPr>
          <p:cNvPr id="7" name="Rectangle à coins arrondis 6"/>
          <p:cNvSpPr/>
          <p:nvPr/>
        </p:nvSpPr>
        <p:spPr>
          <a:xfrm>
            <a:off x="7092280" y="2276872"/>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Biomasse</a:t>
            </a:r>
            <a:endParaRPr lang="fr-FR" dirty="0"/>
          </a:p>
        </p:txBody>
      </p:sp>
      <p:sp>
        <p:nvSpPr>
          <p:cNvPr id="8" name="Rectangle à coins arrondis 7"/>
          <p:cNvSpPr/>
          <p:nvPr/>
        </p:nvSpPr>
        <p:spPr>
          <a:xfrm>
            <a:off x="251520" y="3212976"/>
            <a:ext cx="4680520" cy="432048"/>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Objectifs 2020</a:t>
            </a:r>
            <a:endParaRPr lang="fr-FR" sz="1700" dirty="0">
              <a:solidFill>
                <a:schemeClr val="tx1"/>
              </a:solidFill>
            </a:endParaRPr>
          </a:p>
        </p:txBody>
      </p:sp>
      <p:sp>
        <p:nvSpPr>
          <p:cNvPr id="15" name="Rectangle à coins arrondis 14"/>
          <p:cNvSpPr/>
          <p:nvPr/>
        </p:nvSpPr>
        <p:spPr>
          <a:xfrm>
            <a:off x="251520" y="1700808"/>
            <a:ext cx="4608512" cy="504056"/>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Plan Solaire Tunisien</a:t>
            </a:r>
            <a:endParaRPr lang="fr-FR" sz="1700" dirty="0">
              <a:solidFill>
                <a:schemeClr val="tx1"/>
              </a:solidFill>
            </a:endParaRPr>
          </a:p>
        </p:txBody>
      </p:sp>
      <p:sp>
        <p:nvSpPr>
          <p:cNvPr id="16" name="Rectangle à coins arrondis 15"/>
          <p:cNvSpPr/>
          <p:nvPr/>
        </p:nvSpPr>
        <p:spPr>
          <a:xfrm>
            <a:off x="683568" y="378904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20" name="Rectangle à coins arrondis 19"/>
          <p:cNvSpPr/>
          <p:nvPr/>
        </p:nvSpPr>
        <p:spPr>
          <a:xfrm>
            <a:off x="5076056" y="378904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Eolien</a:t>
            </a:r>
            <a:endParaRPr lang="fr-FR" dirty="0"/>
          </a:p>
        </p:txBody>
      </p:sp>
      <p:sp>
        <p:nvSpPr>
          <p:cNvPr id="21" name="Rectangle à coins arrondis 20"/>
          <p:cNvSpPr/>
          <p:nvPr/>
        </p:nvSpPr>
        <p:spPr>
          <a:xfrm>
            <a:off x="323528" y="4653136"/>
            <a:ext cx="4680520" cy="432048"/>
          </a:xfrm>
          <a:prstGeom prst="roundRect">
            <a:avLst/>
          </a:prstGeom>
          <a:solidFill>
            <a:schemeClr val="accent1">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solidFill>
                  <a:schemeClr val="tx1"/>
                </a:solidFill>
              </a:rPr>
              <a:t>Nombre de projets (demande en études)</a:t>
            </a:r>
            <a:endParaRPr lang="fr-FR" sz="1700" dirty="0">
              <a:solidFill>
                <a:schemeClr val="tx1"/>
              </a:solidFill>
            </a:endParaRPr>
          </a:p>
        </p:txBody>
      </p:sp>
      <p:sp>
        <p:nvSpPr>
          <p:cNvPr id="22" name="Rectangle à coins arrondis 21"/>
          <p:cNvSpPr/>
          <p:nvPr/>
        </p:nvSpPr>
        <p:spPr>
          <a:xfrm>
            <a:off x="755576" y="5229200"/>
            <a:ext cx="1728192" cy="432048"/>
          </a:xfrm>
          <a:prstGeom prst="roundRect">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Solaire PV</a:t>
            </a:r>
            <a:endParaRPr lang="fr-FR" dirty="0"/>
          </a:p>
        </p:txBody>
      </p:sp>
      <p:sp>
        <p:nvSpPr>
          <p:cNvPr id="23" name="Rectangle à coins arrondis 22"/>
          <p:cNvSpPr/>
          <p:nvPr/>
        </p:nvSpPr>
        <p:spPr>
          <a:xfrm>
            <a:off x="2411760" y="5877272"/>
            <a:ext cx="4680520" cy="432048"/>
          </a:xfrm>
          <a:prstGeom prst="roundRect">
            <a:avLst/>
          </a:prstGeom>
          <a:solidFill>
            <a:schemeClr val="accent5">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2000" b="1" dirty="0" smtClean="0">
                <a:solidFill>
                  <a:schemeClr val="bg1"/>
                </a:solidFill>
              </a:rPr>
              <a:t>Prioriser la filière Solaire PV</a:t>
            </a:r>
            <a:endParaRPr lang="fr-FR" b="1"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a:bodyPr>
          <a:lstStyle/>
          <a:p>
            <a:pPr lvl="0" algn="just">
              <a:lnSpc>
                <a:spcPct val="150000"/>
              </a:lnSpc>
              <a:buNone/>
            </a:pPr>
            <a:endParaRPr lang="fr-FR" sz="2400" b="1" dirty="0" smtClean="0">
              <a:solidFill>
                <a:schemeClr val="accent1">
                  <a:lumMod val="50000"/>
                </a:schemeClr>
              </a:solidFill>
            </a:endParaRPr>
          </a:p>
          <a:p>
            <a:pPr lvl="0" algn="just">
              <a:lnSpc>
                <a:spcPct val="150000"/>
              </a:lnSpc>
              <a:buNone/>
            </a:pPr>
            <a:endParaRPr lang="fr-FR" sz="2400" b="1" dirty="0" smtClean="0">
              <a:solidFill>
                <a:schemeClr val="accent1">
                  <a:lumMod val="50000"/>
                </a:schemeClr>
              </a:solidFill>
            </a:endParaRPr>
          </a:p>
          <a:p>
            <a:pPr lvl="0" algn="just">
              <a:lnSpc>
                <a:spcPct val="150000"/>
              </a:lnSpc>
              <a:buNone/>
            </a:pPr>
            <a:endParaRPr lang="fr-FR" sz="2400" b="1" dirty="0" smtClean="0">
              <a:solidFill>
                <a:schemeClr val="accent1">
                  <a:lumMod val="50000"/>
                </a:schemeClr>
              </a:solidFill>
            </a:endParaRPr>
          </a:p>
          <a:p>
            <a:pPr lvl="0" algn="ctr">
              <a:lnSpc>
                <a:spcPct val="150000"/>
              </a:lnSpc>
              <a:buNone/>
            </a:pPr>
            <a:r>
              <a:rPr lang="fr-FR" sz="4000" b="1" dirty="0" smtClean="0">
                <a:solidFill>
                  <a:schemeClr val="accent1">
                    <a:lumMod val="50000"/>
                  </a:schemeClr>
                </a:solidFill>
              </a:rPr>
              <a:t>Discussion</a:t>
            </a:r>
            <a:endParaRPr lang="fr-FR" sz="32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b="1" dirty="0" smtClean="0"/>
              <a:t>Marché potentiel des études solaires PV</a:t>
            </a:r>
            <a:endParaRPr lang="fr-FR" b="1" dirty="0"/>
          </a:p>
        </p:txBody>
      </p:sp>
      <p:sp>
        <p:nvSpPr>
          <p:cNvPr id="3" name="Espace réservé du contenu 2"/>
          <p:cNvSpPr>
            <a:spLocks noGrp="1"/>
          </p:cNvSpPr>
          <p:nvPr>
            <p:ph sz="quarter" idx="1"/>
          </p:nvPr>
        </p:nvSpPr>
        <p:spPr>
          <a:xfrm>
            <a:off x="301752" y="1527048"/>
            <a:ext cx="8590728" cy="1829944"/>
          </a:xfrm>
        </p:spPr>
        <p:txBody>
          <a:bodyPr>
            <a:normAutofit/>
          </a:bodyPr>
          <a:lstStyle/>
          <a:p>
            <a:r>
              <a:rPr lang="fr-FR" sz="2000" dirty="0" smtClean="0"/>
              <a:t>A court terme (2020): </a:t>
            </a:r>
            <a:r>
              <a:rPr lang="fr-FR" sz="2000" dirty="0" smtClean="0">
                <a:solidFill>
                  <a:schemeClr val="tx1"/>
                </a:solidFill>
              </a:rPr>
              <a:t>La puissance réalisable hors résidentiel :  55 MWc. </a:t>
            </a:r>
          </a:p>
          <a:p>
            <a:r>
              <a:rPr lang="fr-FR" sz="2000" dirty="0" smtClean="0"/>
              <a:t>A long terme (objectifs du PST):</a:t>
            </a:r>
          </a:p>
          <a:p>
            <a:pPr lvl="1"/>
            <a:r>
              <a:rPr lang="fr-FR" sz="1800" dirty="0" smtClean="0">
                <a:solidFill>
                  <a:schemeClr val="tx1"/>
                </a:solidFill>
              </a:rPr>
              <a:t>Environ 240 </a:t>
            </a:r>
            <a:r>
              <a:rPr lang="fr-FR" sz="1800" dirty="0" err="1" smtClean="0">
                <a:solidFill>
                  <a:schemeClr val="tx1"/>
                </a:solidFill>
              </a:rPr>
              <a:t>MWc</a:t>
            </a:r>
            <a:r>
              <a:rPr lang="fr-FR" sz="1800" dirty="0" smtClean="0">
                <a:solidFill>
                  <a:schemeClr val="tx1"/>
                </a:solidFill>
              </a:rPr>
              <a:t>  pour les entreprises raccordées au réseau MT.  </a:t>
            </a:r>
          </a:p>
          <a:p>
            <a:pPr lvl="1"/>
            <a:r>
              <a:rPr lang="fr-FR" sz="1800" dirty="0" smtClean="0">
                <a:solidFill>
                  <a:schemeClr val="tx1"/>
                </a:solidFill>
              </a:rPr>
              <a:t>Environ 250 </a:t>
            </a:r>
            <a:r>
              <a:rPr lang="fr-FR" sz="1800" dirty="0" err="1" smtClean="0">
                <a:solidFill>
                  <a:schemeClr val="tx1"/>
                </a:solidFill>
              </a:rPr>
              <a:t>MWc</a:t>
            </a:r>
            <a:r>
              <a:rPr lang="fr-FR" sz="1800" dirty="0" smtClean="0">
                <a:solidFill>
                  <a:schemeClr val="tx1"/>
                </a:solidFill>
              </a:rPr>
              <a:t> pour les entreprises raccordées au réseau BT.</a:t>
            </a:r>
            <a:endParaRPr lang="fr-FR" sz="2000" dirty="0"/>
          </a:p>
        </p:txBody>
      </p:sp>
      <p:pic>
        <p:nvPicPr>
          <p:cNvPr id="1027" name="Picture 3"/>
          <p:cNvPicPr>
            <a:picLocks noChangeAspect="1" noChangeArrowheads="1"/>
          </p:cNvPicPr>
          <p:nvPr/>
        </p:nvPicPr>
        <p:blipFill>
          <a:blip r:embed="rId2" cstate="print"/>
          <a:srcRect/>
          <a:stretch>
            <a:fillRect/>
          </a:stretch>
        </p:blipFill>
        <p:spPr bwMode="auto">
          <a:xfrm>
            <a:off x="1763688" y="3284984"/>
            <a:ext cx="5676900" cy="33226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b="1" dirty="0" smtClean="0"/>
              <a:t>Marché potentiel des études solaires PV</a:t>
            </a:r>
            <a:endParaRPr lang="fr-FR" b="1" dirty="0"/>
          </a:p>
        </p:txBody>
      </p:sp>
      <p:sp>
        <p:nvSpPr>
          <p:cNvPr id="3" name="Espace réservé du contenu 2"/>
          <p:cNvSpPr>
            <a:spLocks noGrp="1"/>
          </p:cNvSpPr>
          <p:nvPr>
            <p:ph sz="quarter" idx="1"/>
          </p:nvPr>
        </p:nvSpPr>
        <p:spPr>
          <a:xfrm>
            <a:off x="301752" y="1527048"/>
            <a:ext cx="8590728" cy="4854280"/>
          </a:xfrm>
        </p:spPr>
        <p:txBody>
          <a:bodyPr>
            <a:normAutofit fontScale="85000" lnSpcReduction="20000"/>
          </a:bodyPr>
          <a:lstStyle/>
          <a:p>
            <a:pPr>
              <a:lnSpc>
                <a:spcPct val="150000"/>
              </a:lnSpc>
            </a:pPr>
            <a:r>
              <a:rPr lang="fr-FR" sz="2100" i="1" dirty="0" smtClean="0"/>
              <a:t>Se limiter aux études de faisabilité aux installations MT</a:t>
            </a:r>
          </a:p>
          <a:p>
            <a:pPr>
              <a:lnSpc>
                <a:spcPct val="150000"/>
              </a:lnSpc>
            </a:pPr>
            <a:r>
              <a:rPr lang="fr-FR" sz="2100" i="1" dirty="0" smtClean="0"/>
              <a:t>Puissance moyenne de 150 </a:t>
            </a:r>
            <a:r>
              <a:rPr lang="fr-FR" sz="2100" i="1" dirty="0" err="1" smtClean="0"/>
              <a:t>kWc</a:t>
            </a:r>
            <a:r>
              <a:rPr lang="fr-FR" sz="2100" i="1" dirty="0" smtClean="0"/>
              <a:t>/ Installation</a:t>
            </a:r>
          </a:p>
          <a:p>
            <a:pPr lvl="1">
              <a:lnSpc>
                <a:spcPct val="150000"/>
              </a:lnSpc>
              <a:buFont typeface="Wingdings" pitchFamily="2" charset="2"/>
              <a:buChar char="Ø"/>
            </a:pPr>
            <a:r>
              <a:rPr lang="fr-FR" sz="2400" dirty="0" smtClean="0">
                <a:solidFill>
                  <a:srgbClr val="C00000"/>
                </a:solidFill>
              </a:rPr>
              <a:t>Nombre d’études à réaliser 2017-2020: 		</a:t>
            </a:r>
            <a:r>
              <a:rPr lang="fr-FR" sz="2400" b="1" dirty="0" smtClean="0">
                <a:solidFill>
                  <a:srgbClr val="C00000"/>
                </a:solidFill>
              </a:rPr>
              <a:t>360</a:t>
            </a:r>
          </a:p>
          <a:p>
            <a:pPr lvl="1">
              <a:lnSpc>
                <a:spcPct val="150000"/>
              </a:lnSpc>
              <a:buFont typeface="Wingdings" pitchFamily="2" charset="2"/>
              <a:buChar char="Ø"/>
            </a:pPr>
            <a:r>
              <a:rPr lang="fr-FR" sz="2400" dirty="0" smtClean="0">
                <a:solidFill>
                  <a:srgbClr val="C00000"/>
                </a:solidFill>
              </a:rPr>
              <a:t>Nombre d’études à réaliser (horizon 2030) : 	</a:t>
            </a:r>
            <a:r>
              <a:rPr lang="fr-FR" sz="2400" b="1" dirty="0" smtClean="0">
                <a:solidFill>
                  <a:srgbClr val="C00000"/>
                </a:solidFill>
              </a:rPr>
              <a:t>1 600</a:t>
            </a:r>
          </a:p>
          <a:p>
            <a:pPr lvl="1">
              <a:lnSpc>
                <a:spcPct val="150000"/>
              </a:lnSpc>
              <a:buFont typeface="Wingdings" pitchFamily="2" charset="2"/>
              <a:buChar char="Ø"/>
            </a:pPr>
            <a:endParaRPr lang="fr-FR" sz="2000" b="1" dirty="0" smtClean="0">
              <a:solidFill>
                <a:srgbClr val="C00000"/>
              </a:solidFill>
            </a:endParaRPr>
          </a:p>
          <a:p>
            <a:pPr>
              <a:lnSpc>
                <a:spcPct val="150000"/>
              </a:lnSpc>
            </a:pPr>
            <a:r>
              <a:rPr lang="fr-FR" sz="2000" dirty="0" smtClean="0"/>
              <a:t> </a:t>
            </a:r>
            <a:r>
              <a:rPr lang="fr-FR" sz="2100" i="1" dirty="0" smtClean="0"/>
              <a:t>Prestations d’étude, d’assistance technique et d’accompagnement  : </a:t>
            </a:r>
            <a:r>
              <a:rPr lang="fr-FR" sz="2300" b="1" dirty="0" smtClean="0"/>
              <a:t>2% CI</a:t>
            </a:r>
            <a:endParaRPr lang="fr-FR" sz="2000" b="1" dirty="0" smtClean="0"/>
          </a:p>
          <a:p>
            <a:pPr lvl="1">
              <a:lnSpc>
                <a:spcPct val="150000"/>
              </a:lnSpc>
              <a:buFont typeface="Wingdings" pitchFamily="2" charset="2"/>
              <a:buChar char="Ø"/>
            </a:pPr>
            <a:r>
              <a:rPr lang="fr-FR" sz="2400" dirty="0" smtClean="0">
                <a:solidFill>
                  <a:srgbClr val="C00000"/>
                </a:solidFill>
              </a:rPr>
              <a:t>Marché des études solaires 2017-2020: 		</a:t>
            </a:r>
            <a:r>
              <a:rPr lang="fr-FR" sz="2400" b="1" dirty="0" smtClean="0">
                <a:solidFill>
                  <a:srgbClr val="C00000"/>
                </a:solidFill>
              </a:rPr>
              <a:t>3 MDT</a:t>
            </a:r>
            <a:endParaRPr lang="fr-FR" sz="2400" dirty="0" smtClean="0">
              <a:solidFill>
                <a:srgbClr val="C00000"/>
              </a:solidFill>
            </a:endParaRPr>
          </a:p>
          <a:p>
            <a:pPr lvl="1">
              <a:lnSpc>
                <a:spcPct val="150000"/>
              </a:lnSpc>
              <a:buFont typeface="Wingdings" pitchFamily="2" charset="2"/>
              <a:buChar char="Ø"/>
            </a:pPr>
            <a:r>
              <a:rPr lang="fr-FR" sz="2400" dirty="0" smtClean="0">
                <a:solidFill>
                  <a:srgbClr val="C00000"/>
                </a:solidFill>
              </a:rPr>
              <a:t>Marché des études solaires (horizon 2030): 		</a:t>
            </a:r>
            <a:r>
              <a:rPr lang="fr-FR" sz="2400" b="1" dirty="0" smtClean="0">
                <a:solidFill>
                  <a:srgbClr val="C00000"/>
                </a:solidFill>
              </a:rPr>
              <a:t>12 MDT</a:t>
            </a:r>
            <a:r>
              <a:rPr lang="fr-FR" sz="2400" dirty="0" smtClean="0">
                <a:solidFill>
                  <a:srgbClr val="C00000"/>
                </a:solidFill>
              </a:rPr>
              <a:t>.</a:t>
            </a:r>
            <a:endParaRPr lang="fr-FR" sz="2000" dirty="0" smtClean="0">
              <a:solidFill>
                <a:srgbClr val="C00000"/>
              </a:solidFill>
            </a:endParaRPr>
          </a:p>
          <a:p>
            <a:pPr lvl="1">
              <a:lnSpc>
                <a:spcPct val="150000"/>
              </a:lnSpc>
              <a:buFont typeface="Wingdings" pitchFamily="2" charset="2"/>
              <a:buChar char="Ø"/>
            </a:pPr>
            <a:endParaRPr lang="fr-FR" sz="2000" dirty="0" smtClean="0">
              <a:solidFill>
                <a:srgbClr val="C00000"/>
              </a:solidFill>
            </a:endParaRPr>
          </a:p>
          <a:p>
            <a:pPr lvl="1">
              <a:lnSpc>
                <a:spcPct val="150000"/>
              </a:lnSpc>
              <a:buClrTx/>
              <a:buFont typeface="Wingdings" pitchFamily="2" charset="2"/>
              <a:buChar char="ü"/>
            </a:pPr>
            <a:r>
              <a:rPr lang="fr-FR" sz="2100" b="1" dirty="0" smtClean="0">
                <a:solidFill>
                  <a:schemeClr val="tx1">
                    <a:lumMod val="95000"/>
                    <a:lumOff val="5000"/>
                  </a:schemeClr>
                </a:solidFill>
              </a:rPr>
              <a:t>Le potentiel du solaire PV pour le MT est nettement supérieur aux objectifs fixés dans le PSTS</a:t>
            </a:r>
          </a:p>
          <a:p>
            <a:pPr lvl="1">
              <a:lnSpc>
                <a:spcPct val="150000"/>
              </a:lnSpc>
              <a:buFont typeface="Wingdings" pitchFamily="2" charset="2"/>
              <a:buChar char="Ø"/>
            </a:pPr>
            <a:endParaRPr lang="fr-FR" sz="2000" dirty="0" smtClean="0">
              <a:solidFill>
                <a:srgbClr val="C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Critères exigés au niveau des BE</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a:bodyPr>
          <a:lstStyle/>
          <a:p>
            <a:r>
              <a:rPr lang="fr-FR" sz="2000" dirty="0" smtClean="0"/>
              <a:t>Critères administratifs et juridiques pour s’assurer du statut du bureau, de sa pérennité, de sa situation financière, du son respect à la réglementation en vigueur et de sa capacité à contracter,</a:t>
            </a:r>
          </a:p>
          <a:p>
            <a:r>
              <a:rPr lang="fr-FR" sz="2000" dirty="0" smtClean="0"/>
              <a:t>Critères portant sur ses références pour s’assurer de son expérience en matière de prestations fournies,</a:t>
            </a:r>
          </a:p>
          <a:p>
            <a:r>
              <a:rPr lang="fr-FR" sz="2000" dirty="0" smtClean="0"/>
              <a:t>Critères portant sur ses moyens humains pour s’assurer de l’existence des compétences spécifiques et de l’expertise nécessaire au sein du bureau capables d’élaborer les études de faisabilité  et de mener les actions d’accompagnement nécessaires pour la réalisation des projets solaires ;</a:t>
            </a:r>
          </a:p>
          <a:p>
            <a:r>
              <a:rPr lang="fr-FR" sz="2000" dirty="0" smtClean="0"/>
              <a:t>Critères portant sur ses moyens matériels et techniques pour s’assurer de sa disposition de l’ensemble des outils nécessaires pour réaliser les mesures et exécuter les simulations exigées au niveau des études solaires.</a:t>
            </a:r>
            <a:endParaRPr lang="fr-FR"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Bureaux potentiels</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lnSpcReduction="10000"/>
          </a:bodyPr>
          <a:lstStyle/>
          <a:p>
            <a:pPr lvl="0" algn="just"/>
            <a:r>
              <a:rPr lang="fr-FR" sz="2100" dirty="0" smtClean="0"/>
              <a:t>Existence sur le marché des bureaux présentant les conditions de base nécessaires pour figurer parmi les prescripteurs capables d’œuvrer dans les projets du solaire PV après le </a:t>
            </a:r>
            <a:r>
              <a:rPr lang="fr-FR" sz="2100" dirty="0" smtClean="0">
                <a:solidFill>
                  <a:srgbClr val="C00000"/>
                </a:solidFill>
              </a:rPr>
              <a:t>renforcement de leurs compétences sur certains aspects spécifiques à ces projets. </a:t>
            </a:r>
          </a:p>
          <a:p>
            <a:pPr lvl="1">
              <a:lnSpc>
                <a:spcPct val="150000"/>
              </a:lnSpc>
            </a:pPr>
            <a:r>
              <a:rPr lang="fr-FR" sz="1900" b="1" dirty="0" smtClean="0">
                <a:solidFill>
                  <a:srgbClr val="006699"/>
                </a:solidFill>
              </a:rPr>
              <a:t>Les Bureaux d’Etudes (BE), </a:t>
            </a:r>
            <a:r>
              <a:rPr lang="fr-FR" sz="1900" dirty="0" smtClean="0">
                <a:solidFill>
                  <a:schemeClr val="tx1"/>
                </a:solidFill>
              </a:rPr>
              <a:t>pluridisciplinaires ou spécialisés en électricité ayant signé et déposé un CC (arrêté MEHAT du 9 février 2009) ;</a:t>
            </a:r>
          </a:p>
          <a:p>
            <a:pPr lvl="1">
              <a:lnSpc>
                <a:spcPct val="150000"/>
              </a:lnSpc>
            </a:pPr>
            <a:r>
              <a:rPr lang="fr-FR" sz="1900" b="1" dirty="0" smtClean="0">
                <a:solidFill>
                  <a:srgbClr val="006699"/>
                </a:solidFill>
              </a:rPr>
              <a:t>Les Ingénieurs Conseils(IC) </a:t>
            </a:r>
            <a:r>
              <a:rPr lang="fr-FR" sz="1900" dirty="0" smtClean="0">
                <a:solidFill>
                  <a:schemeClr val="tx1"/>
                </a:solidFill>
              </a:rPr>
              <a:t>spécialisés en électricité et ayant signé et déposé un CC (arrêté du MEHAT du 9 février 2009) ;</a:t>
            </a:r>
          </a:p>
          <a:p>
            <a:pPr lvl="1">
              <a:lnSpc>
                <a:spcPct val="150000"/>
              </a:lnSpc>
            </a:pPr>
            <a:r>
              <a:rPr lang="fr-FR" sz="1900" dirty="0" smtClean="0">
                <a:solidFill>
                  <a:schemeClr val="tx1"/>
                </a:solidFill>
              </a:rPr>
              <a:t>Les experts spécialisés en électricité inscrits sur la liste </a:t>
            </a:r>
            <a:r>
              <a:rPr lang="fr-FR" sz="1900" b="1" dirty="0" smtClean="0">
                <a:solidFill>
                  <a:srgbClr val="006699"/>
                </a:solidFill>
              </a:rPr>
              <a:t>des experts-auditeurs </a:t>
            </a:r>
            <a:r>
              <a:rPr lang="fr-FR" sz="1900" dirty="0" smtClean="0">
                <a:solidFill>
                  <a:schemeClr val="tx1"/>
                </a:solidFill>
              </a:rPr>
              <a:t>habilités à réaliser les audits énergétiques (décret  n°2004-2144 du 2 septembre 2004).</a:t>
            </a:r>
          </a:p>
          <a:p>
            <a:pPr lvl="1"/>
            <a:endParaRPr lang="fr-FR" sz="24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Justificatifs du choix</a:t>
            </a:r>
            <a:endParaRPr lang="fr-FR" b="1" dirty="0"/>
          </a:p>
        </p:txBody>
      </p:sp>
      <p:sp>
        <p:nvSpPr>
          <p:cNvPr id="3" name="Espace réservé du contenu 2"/>
          <p:cNvSpPr>
            <a:spLocks noGrp="1"/>
          </p:cNvSpPr>
          <p:nvPr>
            <p:ph sz="quarter" idx="1"/>
          </p:nvPr>
        </p:nvSpPr>
        <p:spPr>
          <a:xfrm>
            <a:off x="301752" y="1527048"/>
            <a:ext cx="8590728" cy="4998296"/>
          </a:xfrm>
        </p:spPr>
        <p:txBody>
          <a:bodyPr>
            <a:normAutofit fontScale="92500"/>
          </a:bodyPr>
          <a:lstStyle/>
          <a:p>
            <a:pPr lvl="0"/>
            <a:r>
              <a:rPr lang="fr-FR" sz="2200" dirty="0" smtClean="0"/>
              <a:t>L’existence d’un cadre réglementaire régissant leurs activités ;</a:t>
            </a:r>
          </a:p>
          <a:p>
            <a:pPr lvl="0"/>
            <a:r>
              <a:rPr lang="fr-FR" sz="2200" dirty="0" smtClean="0"/>
              <a:t>L’examen au préalable de la situation juridique et administrative de ces prestataires par des services de l’administration tunisienne (MEHAT pour les IC et les BE) ou par une commission spécialisée (pour les experts-auditeurs) ;</a:t>
            </a:r>
          </a:p>
          <a:p>
            <a:pPr lvl="0"/>
            <a:r>
              <a:rPr lang="fr-FR" sz="2200" dirty="0" smtClean="0"/>
              <a:t>L’existence des profils nécessaires au niveau des ressources humaines de ces entités capables de mener les prestations spécifiques aux projets solaires après une formation complémentaire dans ce domaine ;</a:t>
            </a:r>
          </a:p>
          <a:p>
            <a:pPr lvl="0"/>
            <a:r>
              <a:rPr lang="fr-FR" sz="2200" dirty="0" smtClean="0"/>
              <a:t>L’expérience des BE et des IC dans l’élaboration des études techniques et les missions d’accompagnement et d’assistance des maitres d’ouvrage ;</a:t>
            </a:r>
          </a:p>
          <a:p>
            <a:pPr lvl="0"/>
            <a:r>
              <a:rPr lang="fr-FR" sz="2200" dirty="0" smtClean="0"/>
              <a:t>Le rôle des experts-auditeurs qui consiste à proposer aux entreprises les mesures leur permettant de réaliser des économies sur leurs factures électriques, dont entre autre le recours au solaire PV.</a:t>
            </a:r>
          </a:p>
          <a:p>
            <a:pPr lvl="1"/>
            <a:endParaRPr lang="fr-FR" sz="24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Les BE &amp; IC</a:t>
            </a:r>
            <a:endParaRPr lang="fr-FR" b="1" dirty="0"/>
          </a:p>
        </p:txBody>
      </p:sp>
      <p:graphicFrame>
        <p:nvGraphicFramePr>
          <p:cNvPr id="5" name="Tableau 4"/>
          <p:cNvGraphicFramePr>
            <a:graphicFrameLocks noGrp="1"/>
          </p:cNvGraphicFramePr>
          <p:nvPr/>
        </p:nvGraphicFramePr>
        <p:xfrm>
          <a:off x="3131840" y="1484784"/>
          <a:ext cx="5544617" cy="5398008"/>
        </p:xfrm>
        <a:graphic>
          <a:graphicData uri="http://schemas.openxmlformats.org/drawingml/2006/table">
            <a:tbl>
              <a:tblPr/>
              <a:tblGrid>
                <a:gridCol w="1627601"/>
                <a:gridCol w="2484233"/>
                <a:gridCol w="1432783"/>
              </a:tblGrid>
              <a:tr h="225843">
                <a:tc>
                  <a:txBody>
                    <a:bodyPr/>
                    <a:lstStyle/>
                    <a:p>
                      <a:pPr marR="635" algn="ctr">
                        <a:lnSpc>
                          <a:spcPct val="115000"/>
                        </a:lnSpc>
                        <a:spcAft>
                          <a:spcPts val="0"/>
                        </a:spcAft>
                      </a:pPr>
                      <a:r>
                        <a:rPr lang="fr-FR" sz="1400" dirty="0">
                          <a:solidFill>
                            <a:srgbClr val="FFFFFF"/>
                          </a:solidFill>
                          <a:latin typeface="Calibri"/>
                          <a:ea typeface="Times New Roman"/>
                          <a:cs typeface="Calibri"/>
                        </a:rPr>
                        <a:t>Gouvernorat</a:t>
                      </a:r>
                      <a:endParaRPr lang="fr-FR" sz="1400" dirty="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1400" dirty="0">
                          <a:solidFill>
                            <a:srgbClr val="FFFFFF"/>
                          </a:solidFill>
                          <a:latin typeface="Calibri"/>
                          <a:ea typeface="Times New Roman"/>
                          <a:cs typeface="Calibri"/>
                        </a:rPr>
                        <a:t>Nombre de </a:t>
                      </a:r>
                      <a:r>
                        <a:rPr lang="fr-FR" sz="1400" dirty="0" smtClean="0">
                          <a:solidFill>
                            <a:srgbClr val="FFFFFF"/>
                          </a:solidFill>
                          <a:latin typeface="Calibri"/>
                          <a:ea typeface="Times New Roman"/>
                          <a:cs typeface="Calibri"/>
                        </a:rPr>
                        <a:t>BE</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1400" dirty="0">
                          <a:solidFill>
                            <a:srgbClr val="FFFFFF"/>
                          </a:solidFill>
                          <a:latin typeface="Calibri"/>
                          <a:ea typeface="Times New Roman"/>
                          <a:cs typeface="Calibri"/>
                        </a:rPr>
                        <a:t>Nombre </a:t>
                      </a:r>
                      <a:r>
                        <a:rPr lang="fr-FR" sz="1400" dirty="0" smtClean="0">
                          <a:solidFill>
                            <a:srgbClr val="FFFFFF"/>
                          </a:solidFill>
                          <a:latin typeface="Calibri"/>
                          <a:ea typeface="Times New Roman"/>
                          <a:cs typeface="Calibri"/>
                        </a:rPr>
                        <a:t>d’IC</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r>
              <a:tr h="225843">
                <a:tc>
                  <a:txBody>
                    <a:bodyPr/>
                    <a:lstStyle/>
                    <a:p>
                      <a:pPr marR="635" algn="ctr">
                        <a:lnSpc>
                          <a:spcPct val="115000"/>
                        </a:lnSpc>
                        <a:spcAft>
                          <a:spcPts val="0"/>
                        </a:spcAft>
                      </a:pPr>
                      <a:r>
                        <a:rPr lang="fr-FR" sz="1400" dirty="0">
                          <a:solidFill>
                            <a:srgbClr val="000000"/>
                          </a:solidFill>
                          <a:latin typeface="Calibri"/>
                          <a:ea typeface="Times New Roman"/>
                          <a:cs typeface="Calibri"/>
                        </a:rPr>
                        <a:t>BEJA</a:t>
                      </a:r>
                      <a:endParaRPr lang="fr-FR" sz="1400" dirty="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pPr>
                      <a:endParaRPr lang="fr-FR" sz="1400" dirty="0">
                        <a:latin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7</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BIZERTE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15</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GABES</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10</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GAFSA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3</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14</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GRAND TUNIS</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126</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158</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JENDOUBA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8</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10</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KAIROUAN</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2</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8</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KASSERINE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10</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KEBILI</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7</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KEF</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MAHDIA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2</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9</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MEDENINE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3</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24</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MONASTIR</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26</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NABEUL</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8</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18</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SFAX</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15</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57</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SIDI BOUZID</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9</a:t>
                      </a:r>
                      <a:endParaRPr lang="fr-FR" sz="140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SILIANA</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1</a:t>
                      </a:r>
                      <a:endParaRPr lang="fr-FR" sz="1400" dirty="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5</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SOUSSE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8</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35</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TATAOUINE</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2</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TOZEUR</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a:solidFill>
                            <a:srgbClr val="000000"/>
                          </a:solidFill>
                          <a:latin typeface="Calibri"/>
                          <a:ea typeface="Times New Roman"/>
                          <a:cs typeface="Calibri"/>
                        </a:rPr>
                        <a:t>1</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R="635" algn="ctr">
                        <a:lnSpc>
                          <a:spcPct val="115000"/>
                        </a:lnSpc>
                        <a:spcAft>
                          <a:spcPts val="0"/>
                        </a:spcAft>
                      </a:pPr>
                      <a:r>
                        <a:rPr lang="fr-FR" sz="1400" dirty="0">
                          <a:solidFill>
                            <a:srgbClr val="000000"/>
                          </a:solidFill>
                          <a:latin typeface="Calibri"/>
                          <a:ea typeface="Times New Roman"/>
                          <a:cs typeface="Calibri"/>
                        </a:rPr>
                        <a:t>4</a:t>
                      </a:r>
                      <a:endParaRPr lang="fr-FR" sz="1400" dirty="0">
                        <a:latin typeface="Calibri"/>
                        <a:ea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25843">
                <a:tc>
                  <a:txBody>
                    <a:bodyPr/>
                    <a:lstStyle/>
                    <a:p>
                      <a:pPr marR="635" algn="ctr">
                        <a:lnSpc>
                          <a:spcPct val="115000"/>
                        </a:lnSpc>
                        <a:spcAft>
                          <a:spcPts val="0"/>
                        </a:spcAft>
                      </a:pPr>
                      <a:r>
                        <a:rPr lang="fr-FR" sz="1400">
                          <a:solidFill>
                            <a:srgbClr val="000000"/>
                          </a:solidFill>
                          <a:latin typeface="Calibri"/>
                          <a:ea typeface="Times New Roman"/>
                          <a:cs typeface="Calibri"/>
                        </a:rPr>
                        <a:t>ZAGHOUAN</a:t>
                      </a:r>
                      <a:endParaRPr lang="fr-FR" sz="1400">
                        <a:latin typeface="Calibri"/>
                        <a:ea typeface="Calibri"/>
                        <a:cs typeface="Arial"/>
                      </a:endParaRPr>
                    </a:p>
                  </a:txBody>
                  <a:tcPr marL="42592" marR="42592" marT="0" marB="0" anchor="b">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R="635" algn="ctr">
                        <a:lnSpc>
                          <a:spcPct val="115000"/>
                        </a:lnSpc>
                        <a:spcAft>
                          <a:spcPts val="0"/>
                        </a:spcAft>
                      </a:pPr>
                      <a:r>
                        <a:rPr lang="fr-FR" sz="1400">
                          <a:solidFill>
                            <a:srgbClr val="000000"/>
                          </a:solidFill>
                          <a:latin typeface="Calibri"/>
                          <a:ea typeface="Times New Roman"/>
                          <a:cs typeface="Calibri"/>
                        </a:rPr>
                        <a:t>4</a:t>
                      </a:r>
                      <a:endParaRPr lang="fr-FR" sz="1400">
                        <a:latin typeface="Calibri"/>
                        <a:ea typeface="Calibri"/>
                        <a:cs typeface="Arial"/>
                      </a:endParaRPr>
                    </a:p>
                  </a:txBody>
                  <a:tcPr marL="42592" marR="42592"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5000"/>
                        </a:lnSpc>
                      </a:pPr>
                      <a:endParaRPr lang="fr-FR" sz="1400" dirty="0">
                        <a:latin typeface="Calibri"/>
                        <a:cs typeface="Arial"/>
                      </a:endParaRPr>
                    </a:p>
                  </a:txBody>
                  <a:tcPr marL="42592" marR="42592" marT="0" marB="0" anchor="b">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bl>
          </a:graphicData>
        </a:graphic>
      </p:graphicFrame>
      <p:sp>
        <p:nvSpPr>
          <p:cNvPr id="7" name="Rectangle 6"/>
          <p:cNvSpPr/>
          <p:nvPr/>
        </p:nvSpPr>
        <p:spPr>
          <a:xfrm>
            <a:off x="467544" y="2060848"/>
            <a:ext cx="2520280" cy="3046988"/>
          </a:xfrm>
          <a:prstGeom prst="rect">
            <a:avLst/>
          </a:prstGeom>
        </p:spPr>
        <p:txBody>
          <a:bodyPr wrap="square">
            <a:spAutoFit/>
          </a:bodyPr>
          <a:lstStyle/>
          <a:p>
            <a:pPr algn="ctr">
              <a:lnSpc>
                <a:spcPct val="150000"/>
              </a:lnSpc>
            </a:pPr>
            <a:r>
              <a:rPr lang="fr-FR" sz="2400" dirty="0" smtClean="0"/>
              <a:t>208 BE</a:t>
            </a:r>
          </a:p>
          <a:p>
            <a:pPr algn="ctr">
              <a:lnSpc>
                <a:spcPct val="150000"/>
              </a:lnSpc>
            </a:pPr>
            <a:r>
              <a:rPr lang="fr-FR" sz="2000" dirty="0" smtClean="0"/>
              <a:t>&amp;</a:t>
            </a:r>
          </a:p>
          <a:p>
            <a:pPr algn="ctr">
              <a:lnSpc>
                <a:spcPct val="150000"/>
              </a:lnSpc>
            </a:pPr>
            <a:r>
              <a:rPr lang="fr-FR" sz="2400" dirty="0" smtClean="0"/>
              <a:t> 431 IC</a:t>
            </a:r>
          </a:p>
          <a:p>
            <a:pPr algn="ctr">
              <a:lnSpc>
                <a:spcPct val="150000"/>
              </a:lnSpc>
            </a:pPr>
            <a:r>
              <a:rPr lang="fr-FR" sz="2000" dirty="0" smtClean="0"/>
              <a:t>disposant de CC approuvés par MEHAT</a:t>
            </a:r>
            <a:endParaRPr lang="fr-FR"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Les experts-auditeurs</a:t>
            </a:r>
            <a:endParaRPr lang="fr-FR" b="1" dirty="0"/>
          </a:p>
        </p:txBody>
      </p:sp>
      <p:sp>
        <p:nvSpPr>
          <p:cNvPr id="7" name="Rectangle 6"/>
          <p:cNvSpPr/>
          <p:nvPr/>
        </p:nvSpPr>
        <p:spPr>
          <a:xfrm>
            <a:off x="467544" y="2348880"/>
            <a:ext cx="2808312" cy="1754326"/>
          </a:xfrm>
          <a:prstGeom prst="rect">
            <a:avLst/>
          </a:prstGeom>
        </p:spPr>
        <p:txBody>
          <a:bodyPr wrap="square">
            <a:spAutoFit/>
          </a:bodyPr>
          <a:lstStyle/>
          <a:p>
            <a:pPr algn="ctr">
              <a:lnSpc>
                <a:spcPct val="150000"/>
              </a:lnSpc>
            </a:pPr>
            <a:r>
              <a:rPr lang="fr-FR" sz="2400" dirty="0" smtClean="0"/>
              <a:t>24 </a:t>
            </a:r>
          </a:p>
          <a:p>
            <a:pPr algn="ctr">
              <a:lnSpc>
                <a:spcPct val="150000"/>
              </a:lnSpc>
            </a:pPr>
            <a:r>
              <a:rPr lang="fr-FR" sz="2400" dirty="0" smtClean="0"/>
              <a:t>Experts- Auditeurs</a:t>
            </a:r>
          </a:p>
          <a:p>
            <a:pPr algn="ctr">
              <a:lnSpc>
                <a:spcPct val="150000"/>
              </a:lnSpc>
            </a:pPr>
            <a:r>
              <a:rPr lang="fr-FR" sz="2400" dirty="0" smtClean="0"/>
              <a:t>Electriques</a:t>
            </a:r>
            <a:endParaRPr lang="fr-FR" sz="2400" dirty="0"/>
          </a:p>
        </p:txBody>
      </p:sp>
      <p:graphicFrame>
        <p:nvGraphicFramePr>
          <p:cNvPr id="6" name="Tableau 5"/>
          <p:cNvGraphicFramePr>
            <a:graphicFrameLocks noGrp="1"/>
          </p:cNvGraphicFramePr>
          <p:nvPr/>
        </p:nvGraphicFramePr>
        <p:xfrm>
          <a:off x="3419872" y="2204864"/>
          <a:ext cx="5328864" cy="2804160"/>
        </p:xfrm>
        <a:graphic>
          <a:graphicData uri="http://schemas.openxmlformats.org/drawingml/2006/table">
            <a:tbl>
              <a:tblPr/>
              <a:tblGrid>
                <a:gridCol w="1776098"/>
                <a:gridCol w="1776098"/>
                <a:gridCol w="1776668"/>
              </a:tblGrid>
              <a:tr h="0">
                <a:tc>
                  <a:txBody>
                    <a:bodyPr/>
                    <a:lstStyle/>
                    <a:p>
                      <a:pPr marR="635" algn="ctr">
                        <a:lnSpc>
                          <a:spcPct val="115000"/>
                        </a:lnSpc>
                        <a:spcAft>
                          <a:spcPts val="0"/>
                        </a:spcAft>
                      </a:pPr>
                      <a:r>
                        <a:rPr lang="fr-FR" sz="2000">
                          <a:solidFill>
                            <a:srgbClr val="FFFFFF"/>
                          </a:solidFill>
                          <a:latin typeface="Calibri"/>
                          <a:ea typeface="Calibri"/>
                          <a:cs typeface="Arial"/>
                        </a:rPr>
                        <a:t>Région / Gouvernorat</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2000">
                          <a:solidFill>
                            <a:srgbClr val="FFFFFF"/>
                          </a:solidFill>
                          <a:latin typeface="Calibri"/>
                          <a:ea typeface="Calibri"/>
                          <a:cs typeface="Arial"/>
                        </a:rPr>
                        <a:t>Experts-auditeurs électriques</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R="635" algn="ctr">
                        <a:lnSpc>
                          <a:spcPct val="115000"/>
                        </a:lnSpc>
                        <a:spcAft>
                          <a:spcPts val="0"/>
                        </a:spcAft>
                      </a:pPr>
                      <a:r>
                        <a:rPr lang="fr-FR" sz="2000">
                          <a:solidFill>
                            <a:srgbClr val="FFFFFF"/>
                          </a:solidFill>
                          <a:latin typeface="Calibri"/>
                          <a:ea typeface="Calibri"/>
                          <a:cs typeface="Arial"/>
                        </a:rPr>
                        <a:t>Experts-auditeurs thermiques</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0">
                <a:tc>
                  <a:txBody>
                    <a:bodyPr/>
                    <a:lstStyle/>
                    <a:p>
                      <a:pPr marR="635" algn="ctr">
                        <a:lnSpc>
                          <a:spcPct val="115000"/>
                        </a:lnSpc>
                        <a:spcAft>
                          <a:spcPts val="0"/>
                        </a:spcAft>
                      </a:pPr>
                      <a:r>
                        <a:rPr lang="fr-FR" sz="2000">
                          <a:latin typeface="Calibri"/>
                          <a:ea typeface="Calibri"/>
                          <a:cs typeface="Arial"/>
                        </a:rPr>
                        <a:t>Grand Tunis</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19</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27</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Sfax</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3</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Sousse</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Nabeul</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endParaRPr lang="fr-FR" sz="20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a:latin typeface="Calibri"/>
                          <a:ea typeface="Calibri"/>
                          <a:cs typeface="Arial"/>
                        </a:rPr>
                        <a:t>2</a:t>
                      </a:r>
                      <a:endParaRPr lang="fr-FR" sz="240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0">
                <a:tc>
                  <a:txBody>
                    <a:bodyPr/>
                    <a:lstStyle/>
                    <a:p>
                      <a:pPr marR="635" algn="ctr">
                        <a:lnSpc>
                          <a:spcPct val="115000"/>
                        </a:lnSpc>
                        <a:spcAft>
                          <a:spcPts val="0"/>
                        </a:spcAft>
                      </a:pPr>
                      <a:r>
                        <a:rPr lang="fr-FR" sz="2000">
                          <a:latin typeface="Calibri"/>
                          <a:ea typeface="Calibri"/>
                          <a:cs typeface="Arial"/>
                        </a:rPr>
                        <a:t>Bizerte</a:t>
                      </a:r>
                      <a:endParaRPr lang="fr-FR" sz="2400">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endParaRPr lang="fr-FR" sz="2000">
                        <a:latin typeface="Calibri"/>
                        <a:ea typeface="Calibri"/>
                        <a:cs typeface="Arial"/>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R="635" algn="ctr">
                        <a:lnSpc>
                          <a:spcPct val="115000"/>
                        </a:lnSpc>
                        <a:spcAft>
                          <a:spcPts val="0"/>
                        </a:spcAft>
                      </a:pPr>
                      <a:r>
                        <a:rPr lang="fr-FR" sz="2000" dirty="0">
                          <a:latin typeface="Calibri"/>
                          <a:ea typeface="Calibri"/>
                          <a:cs typeface="Arial"/>
                        </a:rPr>
                        <a:t>1</a:t>
                      </a:r>
                      <a:endParaRPr lang="fr-FR" sz="2400" dirty="0">
                        <a:latin typeface="Calibri"/>
                        <a:ea typeface="Calibri"/>
                        <a:cs typeface="Arial"/>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a:t>
            </a:r>
            <a:endParaRPr lang="fr-FR" dirty="0"/>
          </a:p>
        </p:txBody>
      </p:sp>
      <p:sp>
        <p:nvSpPr>
          <p:cNvPr id="3" name="Espace réservé du contenu 2"/>
          <p:cNvSpPr>
            <a:spLocks noGrp="1"/>
          </p:cNvSpPr>
          <p:nvPr>
            <p:ph sz="quarter" idx="1"/>
          </p:nvPr>
        </p:nvSpPr>
        <p:spPr/>
        <p:txBody>
          <a:bodyPr>
            <a:normAutofit/>
          </a:bodyPr>
          <a:lstStyle/>
          <a:p>
            <a:pPr marL="457200" indent="-457200">
              <a:lnSpc>
                <a:spcPct val="150000"/>
              </a:lnSpc>
              <a:buFont typeface="+mj-lt"/>
              <a:buAutoNum type="arabicPeriod"/>
            </a:pPr>
            <a:r>
              <a:rPr lang="fr-FR" sz="2800" dirty="0" smtClean="0">
                <a:solidFill>
                  <a:srgbClr val="002060"/>
                </a:solidFill>
              </a:rPr>
              <a:t>Contexte </a:t>
            </a:r>
            <a:r>
              <a:rPr lang="fr-FR" sz="2800" dirty="0" smtClean="0">
                <a:solidFill>
                  <a:srgbClr val="002060"/>
                </a:solidFill>
              </a:rPr>
              <a:t>et objectifs de l’étude</a:t>
            </a:r>
            <a:endParaRPr lang="fr-FR" sz="2800" dirty="0" smtClean="0">
              <a:solidFill>
                <a:srgbClr val="002060"/>
              </a:solidFill>
            </a:endParaRPr>
          </a:p>
          <a:p>
            <a:pPr marL="457200" indent="-457200">
              <a:lnSpc>
                <a:spcPct val="150000"/>
              </a:lnSpc>
              <a:buFont typeface="+mj-lt"/>
              <a:buAutoNum type="arabicPeriod"/>
            </a:pPr>
            <a:r>
              <a:rPr lang="fr-FR" sz="2800" dirty="0" smtClean="0">
                <a:solidFill>
                  <a:srgbClr val="002060"/>
                </a:solidFill>
              </a:rPr>
              <a:t>Marché potentiel des études solaires PV</a:t>
            </a:r>
          </a:p>
          <a:p>
            <a:pPr marL="457200" indent="-457200">
              <a:lnSpc>
                <a:spcPct val="150000"/>
              </a:lnSpc>
              <a:buFont typeface="+mj-lt"/>
              <a:buAutoNum type="arabicPeriod"/>
            </a:pPr>
            <a:r>
              <a:rPr lang="fr-FR" sz="2800" dirty="0" smtClean="0">
                <a:solidFill>
                  <a:srgbClr val="002060"/>
                </a:solidFill>
              </a:rPr>
              <a:t>Besoins en formation</a:t>
            </a:r>
          </a:p>
          <a:p>
            <a:pPr marL="457200" indent="-457200">
              <a:lnSpc>
                <a:spcPct val="150000"/>
              </a:lnSpc>
              <a:buFont typeface="+mj-lt"/>
              <a:buAutoNum type="arabicPeriod"/>
            </a:pPr>
            <a:r>
              <a:rPr lang="fr-FR" sz="2800" dirty="0" smtClean="0">
                <a:solidFill>
                  <a:srgbClr val="002060"/>
                </a:solidFill>
              </a:rPr>
              <a:t>Processus d’intégration des bureaux d’études</a:t>
            </a:r>
          </a:p>
          <a:p>
            <a:pPr marL="457200" indent="-457200">
              <a:lnSpc>
                <a:spcPct val="150000"/>
              </a:lnSpc>
              <a:buFont typeface="+mj-lt"/>
              <a:buAutoNum type="arabicPeriod"/>
            </a:pPr>
            <a:endParaRPr lang="fr-FR" sz="2400" dirty="0" smtClean="0">
              <a:solidFill>
                <a:srgbClr val="002060"/>
              </a:solidFill>
            </a:endParaRPr>
          </a:p>
          <a:p>
            <a:pPr marL="514350" indent="-514350">
              <a:lnSpc>
                <a:spcPct val="150000"/>
              </a:lnSpc>
              <a:buFont typeface="+mj-lt"/>
              <a:buAutoNum type="arabicPeriod"/>
            </a:pPr>
            <a:endParaRPr lang="fr-FR" dirty="0" smtClean="0">
              <a:solidFill>
                <a:srgbClr val="002060"/>
              </a:solidFill>
            </a:endParaRPr>
          </a:p>
          <a:p>
            <a:pPr marL="514350" indent="-514350">
              <a:lnSpc>
                <a:spcPct val="150000"/>
              </a:lnSpc>
              <a:buFont typeface="+mj-lt"/>
              <a:buAutoNum type="arabicPeriod"/>
            </a:pPr>
            <a:endParaRPr lang="fr-FR" dirty="0">
              <a:solidFill>
                <a:srgbClr val="00206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b="1" dirty="0" smtClean="0"/>
              <a:t>Besoins en formation des BE</a:t>
            </a:r>
          </a:p>
        </p:txBody>
      </p:sp>
      <p:sp>
        <p:nvSpPr>
          <p:cNvPr id="3" name="Espace réservé du contenu 2"/>
          <p:cNvSpPr>
            <a:spLocks noGrp="1"/>
          </p:cNvSpPr>
          <p:nvPr>
            <p:ph sz="quarter" idx="1"/>
          </p:nvPr>
        </p:nvSpPr>
        <p:spPr>
          <a:xfrm>
            <a:off x="301752" y="1527048"/>
            <a:ext cx="8503920" cy="4926288"/>
          </a:xfrm>
        </p:spPr>
        <p:txBody>
          <a:bodyPr>
            <a:noAutofit/>
          </a:bodyPr>
          <a:lstStyle/>
          <a:p>
            <a:pPr lvl="2">
              <a:buNone/>
            </a:pPr>
            <a:r>
              <a:rPr lang="fr-FR" dirty="0" smtClean="0">
                <a:solidFill>
                  <a:schemeClr val="tx1"/>
                </a:solidFill>
              </a:rPr>
              <a:t>Les bureaux souhaitant fournir les services d’études, d’assistance et d’accompagnement des projets PV devront maitriser  :</a:t>
            </a:r>
          </a:p>
          <a:p>
            <a:pPr>
              <a:spcBef>
                <a:spcPts val="600"/>
              </a:spcBef>
            </a:pPr>
            <a:r>
              <a:rPr lang="fr-FR" sz="1600" b="1" dirty="0" smtClean="0">
                <a:solidFill>
                  <a:srgbClr val="C00000"/>
                </a:solidFill>
              </a:rPr>
              <a:t>Aspects techniques : </a:t>
            </a:r>
            <a:r>
              <a:rPr lang="fr-FR" sz="1600" dirty="0" smtClean="0"/>
              <a:t>détermination de la ressource renouvelable disponible, dimensionnement des installations, critères de choix des sites d’implantation, composantes des installations et leurs caractéristiques techniques, estimation de l’énergie électrique produite, analyse des possibilités de raccordement de au réseau électrique….</a:t>
            </a:r>
          </a:p>
          <a:p>
            <a:pPr>
              <a:spcBef>
                <a:spcPts val="600"/>
              </a:spcBef>
            </a:pPr>
            <a:r>
              <a:rPr lang="fr-FR" sz="1600" b="1" dirty="0" smtClean="0">
                <a:solidFill>
                  <a:srgbClr val="C00000"/>
                </a:solidFill>
              </a:rPr>
              <a:t>Aspects économiques et financiers </a:t>
            </a:r>
            <a:r>
              <a:rPr lang="fr-FR" sz="1600" dirty="0" smtClean="0"/>
              <a:t> : coûts d’investissement, coûts d’exploitation et de maintenance, évaluation des économies sur la facture électrique ou des gains annuels engendrés, principaux paramètres financiers du projet (VAN, TRI, temps de retour…), étude de la sensibilité des facteurs…</a:t>
            </a:r>
          </a:p>
          <a:p>
            <a:pPr>
              <a:spcBef>
                <a:spcPts val="600"/>
              </a:spcBef>
            </a:pPr>
            <a:r>
              <a:rPr lang="fr-FR" sz="1600" b="1" dirty="0" smtClean="0">
                <a:solidFill>
                  <a:srgbClr val="C00000"/>
                </a:solidFill>
              </a:rPr>
              <a:t>Aspects administratifs : </a:t>
            </a:r>
            <a:r>
              <a:rPr lang="fr-FR" sz="1600" dirty="0" smtClean="0"/>
              <a:t>les dispositions de la règlementation tunisienne, les démarches administratives à suivre lors du montage d’un projet, les spécificités des contrats, les autorisations à avoir…</a:t>
            </a:r>
          </a:p>
          <a:p>
            <a:pPr>
              <a:spcBef>
                <a:spcPts val="600"/>
              </a:spcBef>
            </a:pPr>
            <a:endParaRPr lang="fr-FR" sz="1800" dirty="0" smtClean="0"/>
          </a:p>
          <a:p>
            <a:pPr algn="just">
              <a:buFont typeface="Wingdings" pitchFamily="2" charset="2"/>
              <a:buChar char="Ø"/>
            </a:pPr>
            <a:r>
              <a:rPr lang="fr-FR" sz="1800" i="1" dirty="0" smtClean="0">
                <a:solidFill>
                  <a:srgbClr val="C00000"/>
                </a:solidFill>
              </a:rPr>
              <a:t>Renforcer les compétences des bureaux souhaitant réaliser les études sur ces différents aspects.</a:t>
            </a:r>
            <a:endParaRPr lang="fr-FR"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b="1" dirty="0" smtClean="0"/>
              <a:t>Besoins en formation des BE</a:t>
            </a:r>
          </a:p>
        </p:txBody>
      </p:sp>
      <p:sp>
        <p:nvSpPr>
          <p:cNvPr id="3" name="Espace réservé du contenu 2"/>
          <p:cNvSpPr>
            <a:spLocks noGrp="1"/>
          </p:cNvSpPr>
          <p:nvPr>
            <p:ph sz="quarter" idx="1"/>
          </p:nvPr>
        </p:nvSpPr>
        <p:spPr/>
        <p:txBody>
          <a:bodyPr>
            <a:normAutofit/>
          </a:bodyPr>
          <a:lstStyle/>
          <a:p>
            <a:r>
              <a:rPr lang="fr-FR" sz="2200" dirty="0" smtClean="0"/>
              <a:t>Plan de formation:</a:t>
            </a:r>
          </a:p>
          <a:p>
            <a:pPr lvl="1"/>
            <a:r>
              <a:rPr lang="fr-FR" sz="1800" dirty="0" smtClean="0">
                <a:solidFill>
                  <a:schemeClr val="tx1"/>
                </a:solidFill>
              </a:rPr>
              <a:t>Durée de la formation: 4 jours</a:t>
            </a:r>
          </a:p>
          <a:p>
            <a:pPr lvl="1"/>
            <a:r>
              <a:rPr lang="fr-FR" sz="1800" dirty="0" smtClean="0">
                <a:solidFill>
                  <a:schemeClr val="tx1"/>
                </a:solidFill>
              </a:rPr>
              <a:t>Prestataires souhaitant s’impliquer dans les études d’installations solaires PV raccordés au réseau.</a:t>
            </a:r>
          </a:p>
          <a:p>
            <a:pPr lvl="1"/>
            <a:r>
              <a:rPr lang="fr-FR" sz="1800" dirty="0" smtClean="0">
                <a:solidFill>
                  <a:schemeClr val="tx1"/>
                </a:solidFill>
              </a:rPr>
              <a:t>Ingénieurs appartenant aux structures de BE et d’IC ainsi qu’experts-auditeurs spécialisés en électricité.</a:t>
            </a:r>
          </a:p>
          <a:p>
            <a:endParaRPr lang="fr-FR" sz="2000" dirty="0" smtClean="0"/>
          </a:p>
          <a:p>
            <a:pPr>
              <a:buNone/>
            </a:pPr>
            <a:r>
              <a:rPr lang="fr-FR" sz="2000" dirty="0" smtClean="0"/>
              <a:t> </a:t>
            </a:r>
            <a:endParaRPr lang="fr-FR" sz="2000" dirty="0"/>
          </a:p>
        </p:txBody>
      </p:sp>
      <p:sp>
        <p:nvSpPr>
          <p:cNvPr id="5" name="Espace réservé du contenu 2"/>
          <p:cNvSpPr txBox="1">
            <a:spLocks/>
          </p:cNvSpPr>
          <p:nvPr/>
        </p:nvSpPr>
        <p:spPr>
          <a:xfrm>
            <a:off x="3995936" y="4365104"/>
            <a:ext cx="4824536" cy="1872208"/>
          </a:xfrm>
          <a:prstGeom prst="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algn="just">
              <a:buClr>
                <a:schemeClr val="accent1">
                  <a:lumMod val="50000"/>
                </a:schemeClr>
              </a:buClr>
              <a:buFont typeface="Arial" pitchFamily="34" charset="0"/>
              <a:buChar char="•"/>
            </a:pPr>
            <a:r>
              <a:rPr lang="fr-FR" sz="1600" dirty="0" smtClean="0"/>
              <a:t>Les conditions d’accès à la formation ;</a:t>
            </a:r>
          </a:p>
          <a:p>
            <a:pPr algn="just">
              <a:buClr>
                <a:schemeClr val="accent1">
                  <a:lumMod val="50000"/>
                </a:schemeClr>
              </a:buClr>
              <a:buFont typeface="Arial" pitchFamily="34" charset="0"/>
              <a:buChar char="•"/>
            </a:pPr>
            <a:r>
              <a:rPr lang="fr-FR" sz="1600" dirty="0" smtClean="0"/>
              <a:t>Les compétences acquises à travers la formation ;</a:t>
            </a:r>
          </a:p>
          <a:p>
            <a:pPr algn="just">
              <a:buClr>
                <a:schemeClr val="accent1">
                  <a:lumMod val="50000"/>
                </a:schemeClr>
              </a:buClr>
              <a:buFont typeface="Arial" pitchFamily="34" charset="0"/>
              <a:buChar char="•"/>
            </a:pPr>
            <a:r>
              <a:rPr lang="fr-FR" sz="1600" dirty="0" smtClean="0"/>
              <a:t>Les objectifs pédagogiques ;</a:t>
            </a:r>
          </a:p>
          <a:p>
            <a:pPr algn="just">
              <a:buClr>
                <a:schemeClr val="accent1">
                  <a:lumMod val="50000"/>
                </a:schemeClr>
              </a:buClr>
              <a:buFont typeface="Arial" pitchFamily="34" charset="0"/>
              <a:buChar char="•"/>
            </a:pPr>
            <a:r>
              <a:rPr lang="fr-FR" sz="1600" dirty="0" smtClean="0"/>
              <a:t>La liste des modules de la formation et leurs volumes horaires ;</a:t>
            </a:r>
          </a:p>
          <a:p>
            <a:pPr algn="just">
              <a:buClr>
                <a:schemeClr val="accent1">
                  <a:lumMod val="50000"/>
                </a:schemeClr>
              </a:buClr>
              <a:buFont typeface="Arial" pitchFamily="34" charset="0"/>
              <a:buChar char="•"/>
            </a:pPr>
            <a:r>
              <a:rPr lang="fr-FR" sz="1600" dirty="0" smtClean="0"/>
              <a:t>Le thème et les éléments de contenu de chaque module ainsi que ses critères d’évaluation.</a:t>
            </a:r>
            <a:endParaRPr lang="fr-FR" sz="1600" dirty="0"/>
          </a:p>
        </p:txBody>
      </p:sp>
      <p:sp>
        <p:nvSpPr>
          <p:cNvPr id="6" name="Espace réservé du contenu 2"/>
          <p:cNvSpPr txBox="1">
            <a:spLocks/>
          </p:cNvSpPr>
          <p:nvPr/>
        </p:nvSpPr>
        <p:spPr>
          <a:xfrm>
            <a:off x="3995936" y="4005064"/>
            <a:ext cx="1944216" cy="315416"/>
          </a:xfrm>
          <a:prstGeom prst="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vert="horz">
            <a:noAutofit/>
          </a:bodyPr>
          <a:lstStyle/>
          <a:p>
            <a:pPr algn="just">
              <a:buClr>
                <a:schemeClr val="accent1">
                  <a:lumMod val="50000"/>
                </a:schemeClr>
              </a:buClr>
            </a:pPr>
            <a:r>
              <a:rPr lang="fr-FR" sz="1400" b="1" dirty="0" smtClean="0">
                <a:solidFill>
                  <a:srgbClr val="C00000"/>
                </a:solidFill>
              </a:rPr>
              <a:t>Plan de formation</a:t>
            </a:r>
            <a:endParaRPr lang="fr-FR" sz="1400" b="1" dirty="0">
              <a:solidFill>
                <a:srgbClr val="C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Avis des BE</a:t>
            </a:r>
            <a:endParaRPr lang="fr-FR" dirty="0"/>
          </a:p>
        </p:txBody>
      </p:sp>
      <p:sp>
        <p:nvSpPr>
          <p:cNvPr id="3" name="Espace réservé du contenu 2"/>
          <p:cNvSpPr>
            <a:spLocks noGrp="1"/>
          </p:cNvSpPr>
          <p:nvPr>
            <p:ph sz="quarter" idx="1"/>
          </p:nvPr>
        </p:nvSpPr>
        <p:spPr>
          <a:xfrm>
            <a:off x="301752" y="1527048"/>
            <a:ext cx="4342256" cy="4134200"/>
          </a:xfrm>
        </p:spPr>
        <p:txBody>
          <a:bodyPr>
            <a:normAutofit/>
          </a:bodyPr>
          <a:lstStyle/>
          <a:p>
            <a:pPr algn="just"/>
            <a:endParaRPr lang="fr-FR" sz="2000" dirty="0" smtClean="0"/>
          </a:p>
          <a:p>
            <a:pPr algn="just"/>
            <a:r>
              <a:rPr lang="fr-FR" sz="2000" dirty="0" smtClean="0"/>
              <a:t>Un questionnaire a été adressé à une trentaine de bureaux d’études, d’ingénieurs conseils et d’experts-auditeurs:</a:t>
            </a:r>
          </a:p>
          <a:p>
            <a:pPr algn="just">
              <a:buNone/>
            </a:pPr>
            <a:r>
              <a:rPr lang="fr-FR" sz="2000" dirty="0" smtClean="0"/>
              <a:t> </a:t>
            </a:r>
          </a:p>
          <a:p>
            <a:pPr algn="just">
              <a:spcBef>
                <a:spcPts val="600"/>
              </a:spcBef>
              <a:spcAft>
                <a:spcPts val="600"/>
              </a:spcAft>
              <a:buFont typeface="Wingdings" pitchFamily="2" charset="2"/>
              <a:buChar char="Ø"/>
            </a:pPr>
            <a:r>
              <a:rPr lang="fr-FR" sz="1800" dirty="0" smtClean="0"/>
              <a:t>Evaluer leur intérêt d’étendre le périmètre de leurs activités aux projets solaire PV</a:t>
            </a:r>
          </a:p>
          <a:p>
            <a:pPr algn="just">
              <a:spcBef>
                <a:spcPts val="600"/>
              </a:spcBef>
              <a:spcAft>
                <a:spcPts val="600"/>
              </a:spcAft>
              <a:buFont typeface="Wingdings" pitchFamily="2" charset="2"/>
              <a:buChar char="Ø"/>
            </a:pPr>
            <a:r>
              <a:rPr lang="fr-FR" sz="1800" dirty="0" smtClean="0"/>
              <a:t>Evaluer les besoins de renforcement de leurs capacités.</a:t>
            </a:r>
            <a:endParaRPr lang="fr-FR" sz="1800" dirty="0"/>
          </a:p>
        </p:txBody>
      </p:sp>
      <p:pic>
        <p:nvPicPr>
          <p:cNvPr id="3074" name="Picture 2"/>
          <p:cNvPicPr>
            <a:picLocks noChangeAspect="1" noChangeArrowheads="1"/>
          </p:cNvPicPr>
          <p:nvPr/>
        </p:nvPicPr>
        <p:blipFill>
          <a:blip r:embed="rId2" cstate="print"/>
          <a:srcRect/>
          <a:stretch>
            <a:fillRect/>
          </a:stretch>
        </p:blipFill>
        <p:spPr bwMode="auto">
          <a:xfrm>
            <a:off x="5220072" y="1124744"/>
            <a:ext cx="3604566" cy="5553757"/>
          </a:xfrm>
          <a:prstGeom prst="rect">
            <a:avLst/>
          </a:prstGeom>
          <a:solidFill>
            <a:schemeClr val="accent2">
              <a:lumMod val="40000"/>
              <a:lumOff val="60000"/>
            </a:schemeClr>
          </a:solid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Processus d’intégration des BE</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lnSpcReduction="10000"/>
          </a:bodyPr>
          <a:lstStyle/>
          <a:p>
            <a:pPr algn="just">
              <a:buFont typeface="Wingdings" pitchFamily="2" charset="2"/>
              <a:buChar char="Ø"/>
            </a:pPr>
            <a:r>
              <a:rPr lang="fr-FR" sz="2000" dirty="0" smtClean="0"/>
              <a:t> </a:t>
            </a:r>
            <a:r>
              <a:rPr lang="fr-FR" sz="2000" i="1" dirty="0" smtClean="0">
                <a:solidFill>
                  <a:srgbClr val="C00000"/>
                </a:solidFill>
              </a:rPr>
              <a:t>Afin d’assurer la qualité des études de faisabilité relatives aux projets d’autoproduction par l’énergie solaire PV, il est nécessaire d’établir et de mettre en place un dispositif de reconnaissance de la qualification des bureaux habilités à réaliser ce genre d’étude. </a:t>
            </a:r>
          </a:p>
          <a:p>
            <a:pPr algn="just">
              <a:buNone/>
            </a:pPr>
            <a:endParaRPr lang="fr-FR" sz="2000" i="1" dirty="0" smtClean="0">
              <a:solidFill>
                <a:srgbClr val="006699"/>
              </a:solidFill>
            </a:endParaRPr>
          </a:p>
          <a:p>
            <a:pPr algn="just">
              <a:buFont typeface="Wingdings" pitchFamily="2" charset="2"/>
              <a:buChar char="v"/>
            </a:pPr>
            <a:r>
              <a:rPr lang="fr-FR" sz="2000" dirty="0" smtClean="0"/>
              <a:t> </a:t>
            </a:r>
            <a:r>
              <a:rPr lang="fr-FR" sz="2100" dirty="0" smtClean="0"/>
              <a:t>Ce dispositif repose sur la mise en place d’un cahier d’éligibilité des prestataires techniques dans le domaine du solaire PV.</a:t>
            </a:r>
          </a:p>
          <a:p>
            <a:pPr algn="just">
              <a:buFont typeface="Wingdings" pitchFamily="2" charset="2"/>
              <a:buChar char="v"/>
            </a:pPr>
            <a:endParaRPr lang="fr-FR" sz="2100" dirty="0" smtClean="0"/>
          </a:p>
          <a:p>
            <a:pPr algn="just">
              <a:buFont typeface="Wingdings" pitchFamily="2" charset="2"/>
              <a:buChar char="v"/>
            </a:pPr>
            <a:r>
              <a:rPr lang="fr-FR" sz="2000" dirty="0" smtClean="0"/>
              <a:t>Les bureaux répondant aux exigences de ce cahier seront considérés comme étant des bureaux éligibles et seront inscrits sur une liste spécifique.</a:t>
            </a:r>
          </a:p>
          <a:p>
            <a:pPr algn="just">
              <a:buFont typeface="Wingdings" pitchFamily="2" charset="2"/>
              <a:buChar char="v"/>
            </a:pPr>
            <a:r>
              <a:rPr lang="fr-FR" sz="2000" dirty="0" smtClean="0"/>
              <a:t> L’entrée en vigueur de ce cahier d’éligibilité reste tributaire de l’organisation d’une session de formation dédiée aux prestataires techniques et dont le contenu et les conditions de déroulement seront conformes au plan de formation proposé après son approbation.</a:t>
            </a:r>
          </a:p>
          <a:p>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Cahier d’éligibilité des BE</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a:bodyPr>
          <a:lstStyle/>
          <a:p>
            <a:r>
              <a:rPr lang="fr-FR" sz="2000" dirty="0" smtClean="0"/>
              <a:t> </a:t>
            </a:r>
            <a:r>
              <a:rPr lang="fr-FR" sz="1800" dirty="0" smtClean="0"/>
              <a:t>Les exigences et critères d’admissibilité ;</a:t>
            </a:r>
          </a:p>
          <a:p>
            <a:pPr lvl="0"/>
            <a:r>
              <a:rPr lang="fr-FR" sz="1800" dirty="0" smtClean="0"/>
              <a:t>Le contenu et des études de faisabilité à réaliser ;</a:t>
            </a:r>
          </a:p>
          <a:p>
            <a:pPr lvl="0"/>
            <a:r>
              <a:rPr lang="fr-FR" sz="1800" dirty="0" smtClean="0"/>
              <a:t>Les procédures de l’accord de l’éligibilité ;</a:t>
            </a:r>
          </a:p>
          <a:p>
            <a:pPr lvl="0"/>
            <a:r>
              <a:rPr lang="fr-FR" sz="1800" dirty="0" smtClean="0"/>
              <a:t>Les obligations légales des prestataires techniques éligibles et les sanctions applicables en cas de violation de ces obligations.</a:t>
            </a:r>
          </a:p>
          <a:p>
            <a:pPr algn="just">
              <a:buFont typeface="Wingdings" pitchFamily="2" charset="2"/>
              <a:buChar char="v"/>
            </a:pPr>
            <a:endParaRPr lang="fr-FR" sz="2000" dirty="0" smtClean="0"/>
          </a:p>
          <a:p>
            <a:pPr algn="just"/>
            <a:endParaRPr lang="fr-FR" sz="1800" dirty="0" smtClean="0">
              <a:solidFill>
                <a:schemeClr val="bg2">
                  <a:lumMod val="10000"/>
                </a:schemeClr>
              </a:solidFill>
            </a:endParaRPr>
          </a:p>
        </p:txBody>
      </p:sp>
      <p:graphicFrame>
        <p:nvGraphicFramePr>
          <p:cNvPr id="4101" name="Object 5"/>
          <p:cNvGraphicFramePr>
            <a:graphicFrameLocks noChangeAspect="1"/>
          </p:cNvGraphicFramePr>
          <p:nvPr/>
        </p:nvGraphicFramePr>
        <p:xfrm>
          <a:off x="683568" y="3212976"/>
          <a:ext cx="7315200" cy="3387155"/>
        </p:xfrm>
        <a:graphic>
          <a:graphicData uri="http://schemas.openxmlformats.org/presentationml/2006/ole">
            <p:oleObj spid="_x0000_s4101" name="Document" r:id="rId3" imgW="9539206" imgH="4506431" progId="Word.Document.12">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Cahier d’éligibilité des BE</a:t>
            </a:r>
            <a:endParaRPr lang="fr-FR" b="1" dirty="0"/>
          </a:p>
        </p:txBody>
      </p:sp>
      <p:sp>
        <p:nvSpPr>
          <p:cNvPr id="9" name="Espace réservé du contenu 2"/>
          <p:cNvSpPr>
            <a:spLocks noGrp="1"/>
          </p:cNvSpPr>
          <p:nvPr>
            <p:ph sz="quarter" idx="1"/>
          </p:nvPr>
        </p:nvSpPr>
        <p:spPr>
          <a:xfrm>
            <a:off x="179512" y="1527048"/>
            <a:ext cx="8712968" cy="4998296"/>
          </a:xfrm>
        </p:spPr>
        <p:txBody>
          <a:bodyPr>
            <a:normAutofit/>
          </a:bodyPr>
          <a:lstStyle/>
          <a:p>
            <a:endParaRPr lang="fr-FR" sz="2000" dirty="0" smtClean="0"/>
          </a:p>
          <a:p>
            <a:endParaRPr lang="fr-FR" sz="2000" dirty="0" smtClean="0"/>
          </a:p>
          <a:p>
            <a:pPr lvl="2">
              <a:lnSpc>
                <a:spcPct val="150000"/>
              </a:lnSpc>
            </a:pPr>
            <a:r>
              <a:rPr lang="fr-FR" sz="1300" dirty="0" smtClean="0"/>
              <a:t> </a:t>
            </a:r>
            <a:r>
              <a:rPr lang="fr-FR" dirty="0" smtClean="0"/>
              <a:t>Les exigences et critères d’admissibilité ;</a:t>
            </a:r>
          </a:p>
          <a:p>
            <a:pPr lvl="2">
              <a:lnSpc>
                <a:spcPct val="150000"/>
              </a:lnSpc>
            </a:pPr>
            <a:r>
              <a:rPr lang="fr-FR" dirty="0" smtClean="0"/>
              <a:t>Le contenu et des études de faisabilité à réaliser ;</a:t>
            </a:r>
          </a:p>
          <a:p>
            <a:pPr lvl="2">
              <a:lnSpc>
                <a:spcPct val="150000"/>
              </a:lnSpc>
            </a:pPr>
            <a:r>
              <a:rPr lang="fr-FR" dirty="0" smtClean="0"/>
              <a:t>Les procédures de l’accord de l’éligibilité ;</a:t>
            </a:r>
          </a:p>
          <a:p>
            <a:pPr lvl="2">
              <a:lnSpc>
                <a:spcPct val="150000"/>
              </a:lnSpc>
            </a:pPr>
            <a:r>
              <a:rPr lang="fr-FR" dirty="0" smtClean="0"/>
              <a:t>Les obligations légales des prestataires techniques éligibles et les sanctions applicables en cas de violation de ces obligations.</a:t>
            </a:r>
          </a:p>
          <a:p>
            <a:pPr algn="just">
              <a:buFont typeface="Wingdings" pitchFamily="2" charset="2"/>
              <a:buChar char="v"/>
            </a:pPr>
            <a:endParaRPr lang="fr-FR" sz="2000" dirty="0" smtClean="0"/>
          </a:p>
          <a:p>
            <a:pPr algn="just"/>
            <a:endParaRPr lang="fr-FR" sz="1800" dirty="0" smtClean="0">
              <a:solidFill>
                <a:schemeClr val="bg2">
                  <a:lumMod val="1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Cahier d’éligibilité des BE</a:t>
            </a:r>
            <a:endParaRPr lang="fr-FR" b="1" dirty="0"/>
          </a:p>
        </p:txBody>
      </p:sp>
      <p:sp>
        <p:nvSpPr>
          <p:cNvPr id="9" name="Espace réservé du contenu 2"/>
          <p:cNvSpPr>
            <a:spLocks noGrp="1"/>
          </p:cNvSpPr>
          <p:nvPr>
            <p:ph sz="quarter" idx="1"/>
          </p:nvPr>
        </p:nvSpPr>
        <p:spPr>
          <a:xfrm>
            <a:off x="179512" y="1527048"/>
            <a:ext cx="8712968" cy="1757936"/>
          </a:xfrm>
          <a:solidFill>
            <a:schemeClr val="accent6">
              <a:lumMod val="20000"/>
              <a:lumOff val="80000"/>
            </a:schemeClr>
          </a:solidFill>
        </p:spPr>
        <p:txBody>
          <a:bodyPr>
            <a:normAutofit/>
          </a:bodyPr>
          <a:lstStyle/>
          <a:p>
            <a:pPr lvl="1"/>
            <a:r>
              <a:rPr lang="fr-FR" sz="2000" dirty="0" smtClean="0">
                <a:solidFill>
                  <a:schemeClr val="bg2">
                    <a:lumMod val="10000"/>
                  </a:schemeClr>
                </a:solidFill>
              </a:rPr>
              <a:t>Les bureaux d’études pluridisciplinaires (catégorie A).</a:t>
            </a:r>
            <a:endParaRPr lang="fr-FR" sz="1800" dirty="0" smtClean="0">
              <a:solidFill>
                <a:schemeClr val="bg2">
                  <a:lumMod val="10000"/>
                </a:schemeClr>
              </a:solidFill>
            </a:endParaRPr>
          </a:p>
          <a:p>
            <a:pPr lvl="1"/>
            <a:r>
              <a:rPr lang="fr-FR" sz="2000" dirty="0" smtClean="0">
                <a:solidFill>
                  <a:schemeClr val="bg2">
                    <a:lumMod val="10000"/>
                  </a:schemeClr>
                </a:solidFill>
              </a:rPr>
              <a:t>Les bureaux d’études de catégorie B spécialisés en lot « électricité ».  </a:t>
            </a:r>
            <a:endParaRPr lang="fr-FR" sz="1800" dirty="0" smtClean="0">
              <a:solidFill>
                <a:schemeClr val="bg2">
                  <a:lumMod val="10000"/>
                </a:schemeClr>
              </a:solidFill>
            </a:endParaRPr>
          </a:p>
          <a:p>
            <a:pPr lvl="1"/>
            <a:r>
              <a:rPr lang="fr-FR" sz="2000" dirty="0" smtClean="0">
                <a:solidFill>
                  <a:schemeClr val="bg2">
                    <a:lumMod val="10000"/>
                  </a:schemeClr>
                </a:solidFill>
              </a:rPr>
              <a:t>Les ingénieurs conseils spécialisés en lot « électricité » .</a:t>
            </a:r>
            <a:endParaRPr lang="fr-FR" sz="1800" dirty="0" smtClean="0">
              <a:solidFill>
                <a:schemeClr val="bg2">
                  <a:lumMod val="10000"/>
                </a:schemeClr>
              </a:solidFill>
            </a:endParaRPr>
          </a:p>
          <a:p>
            <a:pPr lvl="1"/>
            <a:r>
              <a:rPr lang="fr-FR" sz="2400" dirty="0" smtClean="0">
                <a:solidFill>
                  <a:schemeClr val="bg2">
                    <a:lumMod val="10000"/>
                  </a:schemeClr>
                </a:solidFill>
              </a:rPr>
              <a:t> Les </a:t>
            </a:r>
            <a:r>
              <a:rPr lang="fr-FR" sz="2000" dirty="0" smtClean="0">
                <a:solidFill>
                  <a:schemeClr val="bg2">
                    <a:lumMod val="10000"/>
                  </a:schemeClr>
                </a:solidFill>
              </a:rPr>
              <a:t>experts-auditeurs en énergie (spécialité électrique</a:t>
            </a:r>
            <a:endParaRPr lang="fr-FR" sz="1600" dirty="0" smtClean="0">
              <a:solidFill>
                <a:schemeClr val="bg2">
                  <a:lumMod val="10000"/>
                </a:schemeClr>
              </a:solidFill>
            </a:endParaRPr>
          </a:p>
        </p:txBody>
      </p:sp>
      <p:sp>
        <p:nvSpPr>
          <p:cNvPr id="4" name="Espace réservé du contenu 2"/>
          <p:cNvSpPr txBox="1">
            <a:spLocks/>
          </p:cNvSpPr>
          <p:nvPr/>
        </p:nvSpPr>
        <p:spPr>
          <a:xfrm>
            <a:off x="539552" y="3429000"/>
            <a:ext cx="8280920" cy="2664296"/>
          </a:xfrm>
          <a:prstGeom prst="rect">
            <a:avLst/>
          </a:prstGeom>
          <a:solidFill>
            <a:schemeClr val="accent1">
              <a:lumMod val="50000"/>
            </a:schemeClr>
          </a:solidFill>
        </p:spPr>
        <p:txBody>
          <a:bodyPr vert="horz">
            <a:noAutofit/>
          </a:bodyPr>
          <a:lstStyle/>
          <a:p>
            <a:pPr lvl="0" algn="just">
              <a:buFont typeface="Wingdings" pitchFamily="2" charset="2"/>
              <a:buChar char="ü"/>
            </a:pPr>
            <a:r>
              <a:rPr lang="fr-FR" sz="1600" dirty="0" smtClean="0">
                <a:solidFill>
                  <a:schemeClr val="bg1"/>
                </a:solidFill>
              </a:rPr>
              <a:t> Disposer d’au moins un ingénieur diplômé en génie électrique, industriel, énergétique ou électromécanique et ayant suivi une formation complémentaire qualifiante, reconnue par l’ANME,  portant sur la les études de faisabilité des installations solaires PV ;</a:t>
            </a:r>
            <a:endParaRPr lang="fr-FR" sz="1400" dirty="0" smtClean="0">
              <a:solidFill>
                <a:schemeClr val="bg1"/>
              </a:solidFill>
            </a:endParaRPr>
          </a:p>
          <a:p>
            <a:pPr lvl="0" algn="just">
              <a:buFont typeface="Wingdings" pitchFamily="2" charset="2"/>
              <a:buChar char="ü"/>
            </a:pPr>
            <a:endParaRPr lang="fr-FR" sz="1600" dirty="0" smtClean="0">
              <a:solidFill>
                <a:schemeClr val="bg1"/>
              </a:solidFill>
            </a:endParaRPr>
          </a:p>
          <a:p>
            <a:pPr lvl="0" algn="just">
              <a:buFont typeface="Wingdings" pitchFamily="2" charset="2"/>
              <a:buChar char="ü"/>
            </a:pPr>
            <a:r>
              <a:rPr lang="fr-FR" sz="1600" dirty="0" smtClean="0">
                <a:solidFill>
                  <a:schemeClr val="bg1"/>
                </a:solidFill>
              </a:rPr>
              <a:t> Disposer d’une expérience professionnelle minimale dans les études relatives au lot « électricité » : au moins 3 études techniques de lots « électricité »  ou 3 audits énergétiques durant les 4 dernières années ;</a:t>
            </a:r>
            <a:endParaRPr lang="fr-FR" sz="1400" dirty="0" smtClean="0">
              <a:solidFill>
                <a:schemeClr val="bg1"/>
              </a:solidFill>
            </a:endParaRPr>
          </a:p>
          <a:p>
            <a:pPr lvl="0" algn="just">
              <a:buFont typeface="Wingdings" pitchFamily="2" charset="2"/>
              <a:buChar char="ü"/>
            </a:pPr>
            <a:endParaRPr lang="fr-FR" sz="1600" dirty="0" smtClean="0">
              <a:solidFill>
                <a:schemeClr val="bg1"/>
              </a:solidFill>
            </a:endParaRPr>
          </a:p>
          <a:p>
            <a:pPr lvl="0" algn="just">
              <a:buFont typeface="Wingdings" pitchFamily="2" charset="2"/>
              <a:buChar char="ü"/>
            </a:pPr>
            <a:r>
              <a:rPr lang="fr-FR" sz="1600" dirty="0" smtClean="0">
                <a:solidFill>
                  <a:schemeClr val="bg1"/>
                </a:solidFill>
              </a:rPr>
              <a:t>Disposer des outils nécessaires au relevé des masques et au dimensionnement des installations solaires PV.</a:t>
            </a:r>
            <a:endParaRPr lang="fr-FR" sz="1400"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Cahier d’éligibilité des BE</a:t>
            </a:r>
            <a:endParaRPr lang="fr-FR" b="1" dirty="0"/>
          </a:p>
        </p:txBody>
      </p:sp>
      <p:sp>
        <p:nvSpPr>
          <p:cNvPr id="9" name="Espace réservé du contenu 2"/>
          <p:cNvSpPr>
            <a:spLocks noGrp="1"/>
          </p:cNvSpPr>
          <p:nvPr>
            <p:ph sz="quarter" idx="1"/>
          </p:nvPr>
        </p:nvSpPr>
        <p:spPr>
          <a:xfrm>
            <a:off x="539552" y="1556792"/>
            <a:ext cx="8208912" cy="4320480"/>
          </a:xfrm>
          <a:solidFill>
            <a:schemeClr val="accent6">
              <a:lumMod val="20000"/>
              <a:lumOff val="80000"/>
            </a:schemeClr>
          </a:solidFill>
        </p:spPr>
        <p:txBody>
          <a:bodyPr>
            <a:noAutofit/>
          </a:bodyPr>
          <a:lstStyle/>
          <a:p>
            <a:pPr>
              <a:lnSpc>
                <a:spcPct val="170000"/>
              </a:lnSpc>
              <a:spcBef>
                <a:spcPts val="1200"/>
              </a:spcBef>
            </a:pPr>
            <a:r>
              <a:rPr lang="fr-FR" sz="1800" dirty="0" smtClean="0">
                <a:solidFill>
                  <a:schemeClr val="tx1">
                    <a:lumMod val="95000"/>
                    <a:lumOff val="5000"/>
                  </a:schemeClr>
                </a:solidFill>
              </a:rPr>
              <a:t>La demande d’éligibilité disposant de tous les documents et les justificatifs exigés devra être déposée à l’ANME</a:t>
            </a:r>
          </a:p>
          <a:p>
            <a:pPr>
              <a:lnSpc>
                <a:spcPct val="170000"/>
              </a:lnSpc>
              <a:spcBef>
                <a:spcPts val="1200"/>
              </a:spcBef>
            </a:pPr>
            <a:r>
              <a:rPr lang="fr-FR" sz="1800" dirty="0" smtClean="0">
                <a:solidFill>
                  <a:schemeClr val="tx1">
                    <a:lumMod val="95000"/>
                    <a:lumOff val="5000"/>
                  </a:schemeClr>
                </a:solidFill>
              </a:rPr>
              <a:t>Le dossier est examinée au niveau d’une  Commission, formée des représentants de:</a:t>
            </a:r>
          </a:p>
          <a:p>
            <a:pPr lvl="1">
              <a:lnSpc>
                <a:spcPct val="170000"/>
              </a:lnSpc>
              <a:spcBef>
                <a:spcPts val="1200"/>
              </a:spcBef>
            </a:pPr>
            <a:r>
              <a:rPr lang="fr-FR" sz="1600" dirty="0" smtClean="0">
                <a:solidFill>
                  <a:schemeClr val="tx1">
                    <a:lumMod val="95000"/>
                    <a:lumOff val="5000"/>
                  </a:schemeClr>
                </a:solidFill>
              </a:rPr>
              <a:t>Ministère chargé de l’énergie, </a:t>
            </a:r>
          </a:p>
          <a:p>
            <a:pPr lvl="1">
              <a:lnSpc>
                <a:spcPct val="170000"/>
              </a:lnSpc>
              <a:spcBef>
                <a:spcPts val="1200"/>
              </a:spcBef>
            </a:pPr>
            <a:r>
              <a:rPr lang="fr-FR" sz="1600" dirty="0" smtClean="0">
                <a:solidFill>
                  <a:schemeClr val="tx1">
                    <a:lumMod val="95000"/>
                    <a:lumOff val="5000"/>
                  </a:schemeClr>
                </a:solidFill>
              </a:rPr>
              <a:t>Ministère chargé de l’équipement,</a:t>
            </a:r>
          </a:p>
          <a:p>
            <a:pPr lvl="1">
              <a:lnSpc>
                <a:spcPct val="170000"/>
              </a:lnSpc>
              <a:spcBef>
                <a:spcPts val="1200"/>
              </a:spcBef>
            </a:pPr>
            <a:r>
              <a:rPr lang="fr-FR" sz="1600" dirty="0" smtClean="0">
                <a:solidFill>
                  <a:schemeClr val="tx1">
                    <a:lumMod val="95000"/>
                    <a:lumOff val="5000"/>
                  </a:schemeClr>
                </a:solidFill>
              </a:rPr>
              <a:t>ANME ,</a:t>
            </a:r>
          </a:p>
          <a:p>
            <a:pPr lvl="1">
              <a:lnSpc>
                <a:spcPct val="170000"/>
              </a:lnSpc>
              <a:spcBef>
                <a:spcPts val="1200"/>
              </a:spcBef>
            </a:pPr>
            <a:r>
              <a:rPr lang="fr-FR" sz="1600" dirty="0" smtClean="0">
                <a:solidFill>
                  <a:schemeClr val="tx1">
                    <a:lumMod val="95000"/>
                    <a:lumOff val="5000"/>
                  </a:schemeClr>
                </a:solidFill>
              </a:rPr>
              <a:t>Association Nationale des Bureaux d’Etudes et des Ingénieurs Conseil (ANBEIC).</a:t>
            </a:r>
            <a:endParaRPr lang="fr-FR" sz="1100" dirty="0" smtClean="0">
              <a:solidFill>
                <a:schemeClr val="tx1">
                  <a:lumMod val="95000"/>
                  <a:lumOff val="5000"/>
                </a:schemeClr>
              </a:solidFill>
            </a:endParaRPr>
          </a:p>
        </p:txBody>
      </p:sp>
      <p:sp>
        <p:nvSpPr>
          <p:cNvPr id="6" name="Espace réservé du contenu 2"/>
          <p:cNvSpPr txBox="1">
            <a:spLocks/>
          </p:cNvSpPr>
          <p:nvPr/>
        </p:nvSpPr>
        <p:spPr>
          <a:xfrm>
            <a:off x="1547664" y="5949280"/>
            <a:ext cx="5976664" cy="432048"/>
          </a:xfrm>
          <a:prstGeom prst="rect">
            <a:avLst/>
          </a:prstGeom>
          <a:solidFill>
            <a:schemeClr val="tx2"/>
          </a:solidFill>
        </p:spPr>
        <p:txBody>
          <a:bodyPr vert="horz">
            <a:normAutofit/>
          </a:bodyPr>
          <a:lstStyle/>
          <a:p>
            <a:pPr marL="274320" lvl="0" indent="-274320">
              <a:spcBef>
                <a:spcPct val="20000"/>
              </a:spcBef>
              <a:buClr>
                <a:schemeClr val="accent1"/>
              </a:buClr>
              <a:buSzPct val="85000"/>
              <a:buFont typeface="Wingdings 2"/>
              <a:buChar char=""/>
            </a:pPr>
            <a:r>
              <a:rPr lang="fr-FR" dirty="0" smtClean="0">
                <a:solidFill>
                  <a:schemeClr val="bg1"/>
                </a:solidFill>
              </a:rPr>
              <a:t>L’éligibilité du prestataire reste valable pour </a:t>
            </a:r>
            <a:r>
              <a:rPr lang="fr-FR" u="sng" dirty="0" smtClean="0">
                <a:solidFill>
                  <a:schemeClr val="bg1"/>
                </a:solidFill>
              </a:rPr>
              <a:t>trois ans</a:t>
            </a:r>
            <a:endParaRPr kumimoji="0" lang="fr-FR"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Cahier d’éligibilité des BE</a:t>
            </a:r>
            <a:endParaRPr lang="fr-FR" b="1" dirty="0"/>
          </a:p>
        </p:txBody>
      </p:sp>
      <p:sp>
        <p:nvSpPr>
          <p:cNvPr id="9" name="Espace réservé du contenu 2"/>
          <p:cNvSpPr>
            <a:spLocks noGrp="1"/>
          </p:cNvSpPr>
          <p:nvPr>
            <p:ph sz="quarter" idx="1"/>
          </p:nvPr>
        </p:nvSpPr>
        <p:spPr>
          <a:xfrm>
            <a:off x="539552" y="2276872"/>
            <a:ext cx="8208912" cy="4104456"/>
          </a:xfrm>
          <a:solidFill>
            <a:schemeClr val="accent6">
              <a:lumMod val="20000"/>
              <a:lumOff val="80000"/>
            </a:schemeClr>
          </a:solidFill>
        </p:spPr>
        <p:txBody>
          <a:bodyPr>
            <a:noAutofit/>
          </a:bodyPr>
          <a:lstStyle/>
          <a:p>
            <a:pPr lvl="0"/>
            <a:r>
              <a:rPr lang="fr-FR" sz="2000" dirty="0" smtClean="0"/>
              <a:t>Une présentation générale de l’établissement</a:t>
            </a:r>
            <a:endParaRPr lang="fr-FR" sz="1800" dirty="0" smtClean="0"/>
          </a:p>
          <a:p>
            <a:r>
              <a:rPr lang="fr-FR" sz="2000" dirty="0" smtClean="0"/>
              <a:t> Une analyse de la consommation  électrique de l’établissement </a:t>
            </a:r>
            <a:endParaRPr lang="fr-FR" sz="1800" dirty="0" smtClean="0"/>
          </a:p>
          <a:p>
            <a:pPr lvl="0"/>
            <a:r>
              <a:rPr lang="fr-FR" sz="2000" dirty="0" smtClean="0"/>
              <a:t>Une présentation du site d’implantation de l’installation solaire </a:t>
            </a:r>
            <a:endParaRPr lang="fr-FR" sz="1800" dirty="0" smtClean="0"/>
          </a:p>
          <a:p>
            <a:pPr lvl="0"/>
            <a:r>
              <a:rPr lang="fr-FR" sz="2000" dirty="0" smtClean="0"/>
              <a:t>Le dimensionnement de l’installation solaire</a:t>
            </a:r>
          </a:p>
          <a:p>
            <a:pPr lvl="0"/>
            <a:r>
              <a:rPr lang="fr-FR" sz="2000" dirty="0" smtClean="0"/>
              <a:t>Le raccordement électrique de l’installation au réseau </a:t>
            </a:r>
            <a:endParaRPr lang="fr-FR" sz="1800" dirty="0" smtClean="0"/>
          </a:p>
          <a:p>
            <a:r>
              <a:rPr lang="fr-FR" sz="2000" dirty="0" smtClean="0"/>
              <a:t> L’estimation de l’énergie électrique produite </a:t>
            </a:r>
            <a:endParaRPr lang="fr-FR" sz="1800" dirty="0" smtClean="0"/>
          </a:p>
          <a:p>
            <a:pPr lvl="0"/>
            <a:r>
              <a:rPr lang="fr-FR" sz="2000" dirty="0" smtClean="0"/>
              <a:t>Le calcul du coût d’investissement et d’exploitation</a:t>
            </a:r>
            <a:endParaRPr lang="fr-FR" sz="1800" dirty="0" smtClean="0"/>
          </a:p>
          <a:p>
            <a:pPr lvl="0"/>
            <a:r>
              <a:rPr lang="fr-FR" sz="2000" dirty="0" smtClean="0"/>
              <a:t>Le schéma de financement de l’installation</a:t>
            </a:r>
          </a:p>
          <a:p>
            <a:pPr lvl="0"/>
            <a:r>
              <a:rPr lang="fr-FR" sz="2000" dirty="0" smtClean="0"/>
              <a:t>Analyse économique de l’investissement</a:t>
            </a:r>
            <a:endParaRPr lang="fr-FR" sz="1800" dirty="0" smtClean="0"/>
          </a:p>
          <a:p>
            <a:pPr lvl="0"/>
            <a:r>
              <a:rPr lang="fr-FR" sz="2000" dirty="0" smtClean="0"/>
              <a:t>Calcul des indicateurs financiers de l’investissement</a:t>
            </a:r>
            <a:endParaRPr lang="fr-FR" sz="1800" dirty="0" smtClean="0"/>
          </a:p>
          <a:p>
            <a:pPr lvl="0"/>
            <a:r>
              <a:rPr lang="fr-FR" sz="2000" dirty="0" smtClean="0"/>
              <a:t>Synthèse du projet</a:t>
            </a:r>
            <a:endParaRPr lang="fr-FR" sz="1800" dirty="0" smtClean="0"/>
          </a:p>
          <a:p>
            <a:pPr>
              <a:lnSpc>
                <a:spcPct val="170000"/>
              </a:lnSpc>
              <a:spcBef>
                <a:spcPts val="1200"/>
              </a:spcBef>
            </a:pPr>
            <a:endParaRPr lang="fr-FR" sz="1000" dirty="0" smtClean="0">
              <a:solidFill>
                <a:schemeClr val="tx1">
                  <a:lumMod val="95000"/>
                  <a:lumOff val="5000"/>
                </a:schemeClr>
              </a:solidFill>
            </a:endParaRPr>
          </a:p>
        </p:txBody>
      </p:sp>
      <p:sp>
        <p:nvSpPr>
          <p:cNvPr id="5" name="Espace réservé du contenu 2"/>
          <p:cNvSpPr txBox="1">
            <a:spLocks/>
          </p:cNvSpPr>
          <p:nvPr/>
        </p:nvSpPr>
        <p:spPr>
          <a:xfrm>
            <a:off x="1547664" y="1772816"/>
            <a:ext cx="5976664" cy="432048"/>
          </a:xfrm>
          <a:prstGeom prst="rect">
            <a:avLst/>
          </a:prstGeom>
          <a:solidFill>
            <a:schemeClr val="accent6">
              <a:lumMod val="40000"/>
              <a:lumOff val="60000"/>
            </a:schemeClr>
          </a:solidFill>
        </p:spPr>
        <p:txBody>
          <a:bodyPr vert="horz">
            <a:normAutofit/>
          </a:bodyPr>
          <a:lstStyle/>
          <a:p>
            <a:pPr marL="274320" lvl="0" indent="-274320" algn="ctr">
              <a:spcBef>
                <a:spcPct val="20000"/>
              </a:spcBef>
              <a:buClr>
                <a:schemeClr val="accent1"/>
              </a:buClr>
              <a:buSzPct val="85000"/>
            </a:pPr>
            <a:r>
              <a:rPr lang="fr-FR" sz="2000" b="1" dirty="0" smtClean="0">
                <a:solidFill>
                  <a:schemeClr val="tx1">
                    <a:lumMod val="95000"/>
                    <a:lumOff val="5000"/>
                  </a:schemeClr>
                </a:solidFill>
              </a:rPr>
              <a:t>Consistance de l’étude</a:t>
            </a:r>
            <a:endParaRPr kumimoji="0" lang="fr-FR" sz="2000" b="1" i="0" u="none" strike="noStrike" kern="1200" cap="none" spc="0" normalizeH="0" baseline="0" noProof="0" dirty="0" smtClean="0">
              <a:ln>
                <a:noFill/>
              </a:ln>
              <a:solidFill>
                <a:schemeClr val="tx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b="1" dirty="0" smtClean="0"/>
              <a:t>Cahier d’éligibilité des BE</a:t>
            </a:r>
            <a:endParaRPr lang="fr-FR" b="1" dirty="0"/>
          </a:p>
        </p:txBody>
      </p:sp>
      <p:sp>
        <p:nvSpPr>
          <p:cNvPr id="9" name="Espace réservé du contenu 2"/>
          <p:cNvSpPr>
            <a:spLocks noGrp="1"/>
          </p:cNvSpPr>
          <p:nvPr>
            <p:ph sz="quarter" idx="1"/>
          </p:nvPr>
        </p:nvSpPr>
        <p:spPr>
          <a:xfrm>
            <a:off x="395536" y="2060848"/>
            <a:ext cx="8424936" cy="1008112"/>
          </a:xfrm>
          <a:solidFill>
            <a:schemeClr val="accent6">
              <a:lumMod val="20000"/>
              <a:lumOff val="80000"/>
            </a:schemeClr>
          </a:solidFill>
        </p:spPr>
        <p:txBody>
          <a:bodyPr>
            <a:noAutofit/>
          </a:bodyPr>
          <a:lstStyle/>
          <a:p>
            <a:pPr>
              <a:buNone/>
            </a:pPr>
            <a:r>
              <a:rPr lang="fr-FR" sz="1800" dirty="0" smtClean="0"/>
              <a:t>L’étude de faisabilité sera examinée et évaluée au niveau de : </a:t>
            </a:r>
          </a:p>
          <a:p>
            <a:pPr lvl="0"/>
            <a:r>
              <a:rPr lang="fr-FR" sz="1800" dirty="0" smtClean="0"/>
              <a:t>La Commission technique des Energies Renouvelables (MEMER)</a:t>
            </a:r>
          </a:p>
          <a:p>
            <a:pPr lvl="0"/>
            <a:r>
              <a:rPr lang="fr-FR" sz="1800" dirty="0" smtClean="0"/>
              <a:t>La Commission Technique Consultative – FTE – (ANME)</a:t>
            </a:r>
            <a:endParaRPr lang="fr-FR" sz="2000" dirty="0" smtClean="0"/>
          </a:p>
          <a:p>
            <a:pPr>
              <a:lnSpc>
                <a:spcPct val="170000"/>
              </a:lnSpc>
              <a:spcBef>
                <a:spcPts val="1200"/>
              </a:spcBef>
            </a:pPr>
            <a:endParaRPr lang="fr-FR" sz="1000" dirty="0" smtClean="0">
              <a:solidFill>
                <a:schemeClr val="tx1">
                  <a:lumMod val="95000"/>
                  <a:lumOff val="5000"/>
                </a:schemeClr>
              </a:solidFill>
            </a:endParaRPr>
          </a:p>
        </p:txBody>
      </p:sp>
      <p:sp>
        <p:nvSpPr>
          <p:cNvPr id="5" name="Espace réservé du contenu 2"/>
          <p:cNvSpPr txBox="1">
            <a:spLocks/>
          </p:cNvSpPr>
          <p:nvPr/>
        </p:nvSpPr>
        <p:spPr>
          <a:xfrm>
            <a:off x="1619672" y="1556792"/>
            <a:ext cx="5976664" cy="432048"/>
          </a:xfrm>
          <a:prstGeom prst="rect">
            <a:avLst/>
          </a:prstGeom>
          <a:solidFill>
            <a:schemeClr val="accent6">
              <a:lumMod val="40000"/>
              <a:lumOff val="60000"/>
            </a:schemeClr>
          </a:solidFill>
        </p:spPr>
        <p:txBody>
          <a:bodyPr vert="horz">
            <a:normAutofit/>
          </a:bodyPr>
          <a:lstStyle/>
          <a:p>
            <a:pPr marL="274320" lvl="0" indent="-274320" algn="ctr">
              <a:spcBef>
                <a:spcPct val="20000"/>
              </a:spcBef>
              <a:buClr>
                <a:schemeClr val="accent1"/>
              </a:buClr>
              <a:buSzPct val="85000"/>
            </a:pPr>
            <a:r>
              <a:rPr lang="fr-FR" sz="2000" b="1" dirty="0" smtClean="0">
                <a:solidFill>
                  <a:schemeClr val="tx1">
                    <a:lumMod val="95000"/>
                    <a:lumOff val="5000"/>
                  </a:schemeClr>
                </a:solidFill>
              </a:rPr>
              <a:t>Evaluation des études réalisées par le BE</a:t>
            </a:r>
            <a:endParaRPr kumimoji="0" lang="fr-FR" sz="2000" b="1" i="0" u="none" strike="noStrike" kern="1200" cap="none" spc="0" normalizeH="0" baseline="0" noProof="0" dirty="0" smtClean="0">
              <a:ln>
                <a:noFill/>
              </a:ln>
              <a:solidFill>
                <a:schemeClr val="tx1">
                  <a:lumMod val="95000"/>
                  <a:lumOff val="5000"/>
                </a:schemeClr>
              </a:solidFill>
              <a:effectLst/>
              <a:uLnTx/>
              <a:uFillTx/>
              <a:latin typeface="+mn-lt"/>
              <a:ea typeface="+mn-ea"/>
              <a:cs typeface="+mn-cs"/>
            </a:endParaRPr>
          </a:p>
        </p:txBody>
      </p:sp>
      <p:sp>
        <p:nvSpPr>
          <p:cNvPr id="6" name="Espace réservé du contenu 2"/>
          <p:cNvSpPr txBox="1">
            <a:spLocks/>
          </p:cNvSpPr>
          <p:nvPr/>
        </p:nvSpPr>
        <p:spPr>
          <a:xfrm>
            <a:off x="1763688" y="3212976"/>
            <a:ext cx="5976664" cy="432048"/>
          </a:xfrm>
          <a:prstGeom prst="rect">
            <a:avLst/>
          </a:prstGeom>
          <a:solidFill>
            <a:schemeClr val="accent1">
              <a:lumMod val="50000"/>
            </a:schemeClr>
          </a:solidFill>
        </p:spPr>
        <p:txBody>
          <a:bodyPr vert="horz">
            <a:normAutofit/>
          </a:bodyPr>
          <a:lstStyle/>
          <a:p>
            <a:pPr marL="274320" lvl="0" indent="-274320" algn="ctr">
              <a:spcBef>
                <a:spcPct val="20000"/>
              </a:spcBef>
              <a:buClr>
                <a:schemeClr val="accent1"/>
              </a:buClr>
              <a:buSzPct val="85000"/>
            </a:pPr>
            <a:r>
              <a:rPr lang="fr-FR" sz="2000" b="1" dirty="0" smtClean="0">
                <a:solidFill>
                  <a:schemeClr val="bg1"/>
                </a:solidFill>
              </a:rPr>
              <a:t>Suspension temporaire de l’éligibilité</a:t>
            </a:r>
            <a:endParaRPr kumimoji="0" lang="fr-FR" sz="2000" b="1"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Espace réservé du contenu 2"/>
          <p:cNvSpPr txBox="1">
            <a:spLocks/>
          </p:cNvSpPr>
          <p:nvPr/>
        </p:nvSpPr>
        <p:spPr>
          <a:xfrm>
            <a:off x="395536" y="3717032"/>
            <a:ext cx="8496944" cy="1872208"/>
          </a:xfrm>
          <a:prstGeom prst="rect">
            <a:avLst/>
          </a:prstGeom>
          <a:solidFill>
            <a:schemeClr val="accent1">
              <a:lumMod val="50000"/>
            </a:schemeClr>
          </a:solidFill>
        </p:spPr>
        <p:txBody>
          <a:bodyPr vert="horz">
            <a:noAutofit/>
          </a:bodyPr>
          <a:lstStyle/>
          <a:p>
            <a:pPr>
              <a:spcBef>
                <a:spcPts val="600"/>
              </a:spcBef>
              <a:buFont typeface="Arial" pitchFamily="34" charset="0"/>
              <a:buChar char="•"/>
            </a:pPr>
            <a:r>
              <a:rPr lang="fr-FR" sz="1600" dirty="0" smtClean="0">
                <a:solidFill>
                  <a:schemeClr val="bg1"/>
                </a:solidFill>
              </a:rPr>
              <a:t> L'éligibilité peut être retirée à titre temporaire, et pour une durée n'excédant pas  6 mois.</a:t>
            </a:r>
          </a:p>
          <a:p>
            <a:pPr>
              <a:spcBef>
                <a:spcPts val="600"/>
              </a:spcBef>
              <a:buFont typeface="Arial" pitchFamily="34" charset="0"/>
              <a:buChar char="•"/>
            </a:pPr>
            <a:r>
              <a:rPr lang="fr-FR" sz="1600" dirty="0" smtClean="0">
                <a:solidFill>
                  <a:schemeClr val="bg1"/>
                </a:solidFill>
              </a:rPr>
              <a:t> Suspension avis de la Commission .</a:t>
            </a:r>
          </a:p>
          <a:p>
            <a:pPr>
              <a:spcBef>
                <a:spcPts val="600"/>
              </a:spcBef>
              <a:buFont typeface="Arial" pitchFamily="34" charset="0"/>
              <a:buChar char="•"/>
            </a:pPr>
            <a:r>
              <a:rPr lang="fr-FR" sz="1600" dirty="0" smtClean="0">
                <a:solidFill>
                  <a:schemeClr val="bg1"/>
                </a:solidFill>
              </a:rPr>
              <a:t> Manquements aux exigences de qualité des études de faisabilité élaborées par le prestataire et ayant fait l'objet de plus de deux avertissements de la part des services techniques de l’ANME .</a:t>
            </a:r>
          </a:p>
          <a:p>
            <a:pPr>
              <a:spcBef>
                <a:spcPts val="600"/>
              </a:spcBef>
              <a:buFont typeface="Arial" pitchFamily="34" charset="0"/>
              <a:buChar char="•"/>
            </a:pPr>
            <a:r>
              <a:rPr lang="fr-FR" sz="1600" dirty="0" smtClean="0">
                <a:solidFill>
                  <a:schemeClr val="bg1"/>
                </a:solidFill>
              </a:rPr>
              <a:t> Constat d’absence de compétences qualifiées dans le domaine des études solaires PV</a:t>
            </a:r>
          </a:p>
          <a:p>
            <a:pPr marL="274320" marR="0" lvl="0" indent="-274320" algn="l" defTabSz="914400" rtl="0" eaLnBrk="1" fontAlgn="auto" latinLnBrk="0" hangingPunct="1">
              <a:lnSpc>
                <a:spcPct val="170000"/>
              </a:lnSpc>
              <a:spcBef>
                <a:spcPts val="600"/>
              </a:spcBef>
              <a:spcAft>
                <a:spcPts val="0"/>
              </a:spcAft>
              <a:buClr>
                <a:schemeClr val="accent1"/>
              </a:buClr>
              <a:buSzPct val="85000"/>
              <a:buFont typeface="Wingdings 2"/>
              <a:buChar char=""/>
              <a:tabLst/>
              <a:defRPr/>
            </a:pPr>
            <a:endParaRPr kumimoji="0" lang="fr-FR" sz="9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8" name="Espace réservé du contenu 2"/>
          <p:cNvSpPr txBox="1">
            <a:spLocks/>
          </p:cNvSpPr>
          <p:nvPr/>
        </p:nvSpPr>
        <p:spPr>
          <a:xfrm>
            <a:off x="0" y="5661248"/>
            <a:ext cx="9144000" cy="1008112"/>
          </a:xfrm>
          <a:prstGeom prst="rect">
            <a:avLst/>
          </a:prstGeom>
          <a:solidFill>
            <a:srgbClr val="FF0000"/>
          </a:solidFill>
        </p:spPr>
        <p:txBody>
          <a:bodyPr vert="horz">
            <a:normAutofit/>
          </a:bodyPr>
          <a:lstStyle/>
          <a:p>
            <a:pPr marL="274320" lvl="0" indent="-274320" algn="ctr">
              <a:spcBef>
                <a:spcPct val="20000"/>
              </a:spcBef>
              <a:buClr>
                <a:schemeClr val="accent1"/>
              </a:buClr>
              <a:buSzPct val="85000"/>
            </a:pPr>
            <a:r>
              <a:rPr lang="fr-FR" sz="2000" b="1" dirty="0" smtClean="0">
                <a:solidFill>
                  <a:schemeClr val="bg1"/>
                </a:solidFill>
              </a:rPr>
              <a:t>Suspension temporaire de l’éligibilité</a:t>
            </a:r>
          </a:p>
          <a:p>
            <a:pPr marL="274320" indent="-274320" algn="ctr">
              <a:spcBef>
                <a:spcPct val="20000"/>
              </a:spcBef>
              <a:buClr>
                <a:schemeClr val="accent1"/>
              </a:buClr>
              <a:buSzPct val="85000"/>
            </a:pPr>
            <a:r>
              <a:rPr lang="fr-FR" dirty="0" smtClean="0">
                <a:solidFill>
                  <a:schemeClr val="bg1"/>
                </a:solidFill>
              </a:rPr>
              <a:t>L’émission de 2 suspensions temporaires durant la période de validité de l’ éligibilité.</a:t>
            </a:r>
          </a:p>
          <a:p>
            <a:pPr marL="274320" lvl="0" indent="-274320" algn="ctr">
              <a:spcBef>
                <a:spcPct val="20000"/>
              </a:spcBef>
              <a:buClr>
                <a:schemeClr val="accent1"/>
              </a:buClr>
              <a:buSzPct val="85000"/>
            </a:pPr>
            <a:endParaRPr lang="fr-FR" sz="2000" b="1" dirty="0" smtClean="0">
              <a:solidFill>
                <a:schemeClr val="bg1"/>
              </a:solidFill>
            </a:endParaRPr>
          </a:p>
          <a:p>
            <a:pPr marL="274320" lvl="0" indent="-274320" algn="ctr">
              <a:spcBef>
                <a:spcPct val="20000"/>
              </a:spcBef>
              <a:buClr>
                <a:schemeClr val="accent1"/>
              </a:buClr>
              <a:buSzPct val="85000"/>
            </a:pPr>
            <a:endParaRPr kumimoji="0" lang="fr-FR" sz="2000" b="1"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Contexte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23528" y="1844824"/>
            <a:ext cx="8503920" cy="3960440"/>
          </a:xfrm>
        </p:spPr>
        <p:txBody>
          <a:bodyPr>
            <a:normAutofit/>
          </a:bodyPr>
          <a:lstStyle/>
          <a:p>
            <a:pPr>
              <a:spcBef>
                <a:spcPts val="1200"/>
              </a:spcBef>
            </a:pPr>
            <a:r>
              <a:rPr lang="fr-FR" sz="2400" dirty="0" smtClean="0"/>
              <a:t>L’Etat Tunisien a adopté une  nouvelle stratégie énergétique dont l’une de ses composantes consiste au </a:t>
            </a:r>
            <a:r>
              <a:rPr lang="fr-FR" sz="2400" dirty="0" smtClean="0">
                <a:solidFill>
                  <a:srgbClr val="C00000"/>
                </a:solidFill>
              </a:rPr>
              <a:t>développement des énergies renouvelables pour la production d’électricité</a:t>
            </a:r>
            <a:r>
              <a:rPr lang="fr-FR" sz="2400" dirty="0" smtClean="0"/>
              <a:t>.</a:t>
            </a:r>
            <a:endParaRPr lang="fr-FR" sz="2200" dirty="0" smtClean="0"/>
          </a:p>
          <a:p>
            <a:pPr>
              <a:spcBef>
                <a:spcPts val="1200"/>
              </a:spcBef>
            </a:pPr>
            <a:r>
              <a:rPr lang="fr-FR" sz="2400" dirty="0" smtClean="0"/>
              <a:t>Objectif : Part des renouvelables de 30% dans la production électrique national à l’horizon de 2030</a:t>
            </a:r>
          </a:p>
          <a:p>
            <a:pPr>
              <a:spcBef>
                <a:spcPts val="1200"/>
              </a:spcBef>
            </a:pPr>
            <a:r>
              <a:rPr lang="fr-FR" sz="2400" dirty="0" smtClean="0"/>
              <a:t>Outil opérationnel : Plan Solaire Tunisien (PST) </a:t>
            </a:r>
          </a:p>
          <a:p>
            <a:pPr>
              <a:spcBef>
                <a:spcPts val="1200"/>
              </a:spcBef>
            </a:pPr>
            <a:r>
              <a:rPr lang="fr-FR" sz="2400" dirty="0" smtClean="0"/>
              <a:t>PST approuvé par le Gouvernement (04/07/2016)</a:t>
            </a:r>
          </a:p>
          <a:p>
            <a:pPr>
              <a:spcBef>
                <a:spcPts val="1200"/>
              </a:spcBef>
            </a:pPr>
            <a:r>
              <a:rPr lang="fr-FR" sz="2400" dirty="0" smtClean="0"/>
              <a:t> Capacité globale ER dans le PST: 3 800 MW en 2030.</a:t>
            </a:r>
            <a:endParaRPr lang="fr-FR" sz="2400" b="1"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lgn="ctr"/>
            <a:endParaRPr lang="fr-FR" dirty="0" smtClean="0"/>
          </a:p>
          <a:p>
            <a:pPr algn="ctr">
              <a:buNone/>
            </a:pPr>
            <a:endParaRPr lang="fr-FR" dirty="0" smtClean="0"/>
          </a:p>
          <a:p>
            <a:pPr algn="ctr">
              <a:buNone/>
            </a:pPr>
            <a:r>
              <a:rPr lang="fr-FR" sz="4400" b="1" dirty="0" smtClean="0">
                <a:solidFill>
                  <a:srgbClr val="C00000"/>
                </a:solidFill>
              </a:rPr>
              <a:t>Merci et à Bientôt</a:t>
            </a:r>
          </a:p>
          <a:p>
            <a:pPr algn="ctr">
              <a:buNone/>
            </a:pPr>
            <a:endParaRPr lang="fr-FR" dirty="0" smtClean="0"/>
          </a:p>
          <a:p>
            <a:pPr algn="ctr">
              <a:buNone/>
            </a:pPr>
            <a:r>
              <a:rPr lang="fr-FR" dirty="0" smtClean="0">
                <a:solidFill>
                  <a:srgbClr val="006699"/>
                </a:solidFill>
                <a:hlinkClick r:id="rId2"/>
              </a:rPr>
              <a:t>akghezal@gmail.com</a:t>
            </a:r>
            <a:endParaRPr lang="fr-FR" dirty="0" smtClean="0">
              <a:solidFill>
                <a:srgbClr val="006699"/>
              </a:solidFill>
            </a:endParaRPr>
          </a:p>
          <a:p>
            <a:pPr algn="ctr">
              <a:buNone/>
            </a:pPr>
            <a:r>
              <a:rPr lang="fr-FR" dirty="0" smtClean="0"/>
              <a:t>Tél: 00 216 98 563 542</a:t>
            </a:r>
          </a:p>
          <a:p>
            <a:pPr algn="ctr"/>
            <a:endParaRPr lang="fr-FR" dirty="0" smtClean="0"/>
          </a:p>
          <a:p>
            <a:pPr algn="ctr"/>
            <a:endParaRPr lang="fr-FR" dirty="0" smtClean="0"/>
          </a:p>
          <a:p>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Contexte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fontScale="92500"/>
          </a:bodyPr>
          <a:lstStyle/>
          <a:p>
            <a:pPr algn="just"/>
            <a:r>
              <a:rPr lang="fr-FR" sz="2200" dirty="0" smtClean="0"/>
              <a:t>Puissance Solaire PV dans le cadre du PST: </a:t>
            </a:r>
            <a:r>
              <a:rPr lang="fr-FR" sz="2200" dirty="0" smtClean="0">
                <a:solidFill>
                  <a:srgbClr val="C00000"/>
                </a:solidFill>
              </a:rPr>
              <a:t>1 500 MW</a:t>
            </a:r>
          </a:p>
          <a:p>
            <a:pPr lvl="1" algn="just"/>
            <a:r>
              <a:rPr lang="fr-FR" dirty="0" smtClean="0">
                <a:solidFill>
                  <a:srgbClr val="C00000"/>
                </a:solidFill>
              </a:rPr>
              <a:t>40% de la puissance PV à travers l’autoproduction </a:t>
            </a:r>
          </a:p>
          <a:p>
            <a:pPr lvl="1" algn="just"/>
            <a:endParaRPr lang="fr-FR" dirty="0" smtClean="0">
              <a:solidFill>
                <a:srgbClr val="C00000"/>
              </a:solidFill>
            </a:endParaRPr>
          </a:p>
          <a:p>
            <a:pPr marL="274320" lvl="1" algn="just">
              <a:spcBef>
                <a:spcPts val="1200"/>
              </a:spcBef>
              <a:buClr>
                <a:schemeClr val="accent1"/>
              </a:buClr>
              <a:buSzPct val="85000"/>
              <a:buFont typeface="Wingdings 2"/>
              <a:buChar char=""/>
            </a:pPr>
            <a:r>
              <a:rPr lang="fr-FR" dirty="0" smtClean="0">
                <a:solidFill>
                  <a:schemeClr val="tx1"/>
                </a:solidFill>
              </a:rPr>
              <a:t>Avis du Ministère de l’Energie, des Mines et des Energies Renouvelables (MEMER) (janv. 2017): Puissance Renouvelable à mettre en place de </a:t>
            </a:r>
            <a:r>
              <a:rPr lang="fr-FR" b="1" dirty="0" smtClean="0">
                <a:solidFill>
                  <a:schemeClr val="tx1"/>
                </a:solidFill>
              </a:rPr>
              <a:t>1 000 MW</a:t>
            </a:r>
          </a:p>
          <a:p>
            <a:pPr marL="274320" lvl="1" algn="just">
              <a:spcBef>
                <a:spcPts val="1200"/>
              </a:spcBef>
              <a:buClr>
                <a:schemeClr val="accent1"/>
              </a:buClr>
              <a:buSzPct val="85000"/>
              <a:buFont typeface="Wingdings 2"/>
              <a:buChar char=""/>
            </a:pPr>
            <a:r>
              <a:rPr lang="fr-FR" dirty="0" smtClean="0">
                <a:solidFill>
                  <a:schemeClr val="tx1"/>
                </a:solidFill>
              </a:rPr>
              <a:t>Puissance Solaire PV dans le cadre de l’avis: </a:t>
            </a:r>
            <a:r>
              <a:rPr lang="fr-FR" b="1" dirty="0" smtClean="0">
                <a:solidFill>
                  <a:schemeClr val="tx1"/>
                </a:solidFill>
              </a:rPr>
              <a:t>650 MW</a:t>
            </a:r>
          </a:p>
          <a:p>
            <a:pPr lvl="1" algn="just"/>
            <a:r>
              <a:rPr lang="fr-FR" dirty="0" smtClean="0">
                <a:solidFill>
                  <a:schemeClr val="accent1">
                    <a:lumMod val="75000"/>
                  </a:schemeClr>
                </a:solidFill>
              </a:rPr>
              <a:t>Projets PV d’autoproduction : 130 MW</a:t>
            </a:r>
            <a:r>
              <a:rPr lang="fr-FR" dirty="0" smtClean="0">
                <a:solidFill>
                  <a:srgbClr val="C00000"/>
                </a:solidFill>
              </a:rPr>
              <a:t>.</a:t>
            </a:r>
          </a:p>
          <a:p>
            <a:pPr lvl="1" algn="just"/>
            <a:endParaRPr lang="fr-FR" dirty="0" smtClean="0">
              <a:solidFill>
                <a:srgbClr val="C00000"/>
              </a:solidFill>
            </a:endParaRPr>
          </a:p>
          <a:p>
            <a:pPr marL="274320" lvl="1" algn="just">
              <a:buClr>
                <a:schemeClr val="accent1"/>
              </a:buClr>
              <a:buSzPct val="85000"/>
            </a:pPr>
            <a:r>
              <a:rPr lang="fr-FR" dirty="0" smtClean="0">
                <a:solidFill>
                  <a:schemeClr val="tx1"/>
                </a:solidFill>
              </a:rPr>
              <a:t>Cadre réglementaire de l’autoproduction par les ER: Loi n°2015-12 </a:t>
            </a:r>
          </a:p>
          <a:p>
            <a:pPr marL="548640" lvl="2" algn="just">
              <a:buClr>
                <a:schemeClr val="accent1"/>
              </a:buClr>
              <a:buSzPct val="85000"/>
            </a:pPr>
            <a:r>
              <a:rPr lang="fr-FR" sz="2200" dirty="0" smtClean="0">
                <a:solidFill>
                  <a:srgbClr val="006699"/>
                </a:solidFill>
              </a:rPr>
              <a:t>publication de tous les textes d’application de la loi (décret, contrat-type, CC) </a:t>
            </a:r>
          </a:p>
          <a:p>
            <a:pPr>
              <a:buNone/>
            </a:pPr>
            <a:endParaRPr lang="fr-FR" sz="24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Contexte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fontScale="92500"/>
          </a:bodyPr>
          <a:lstStyle/>
          <a:p>
            <a:r>
              <a:rPr lang="fr-FR" sz="2400" dirty="0" smtClean="0"/>
              <a:t>Retour d’expérience du programme </a:t>
            </a:r>
            <a:r>
              <a:rPr lang="fr-FR" sz="2400" dirty="0" err="1" smtClean="0"/>
              <a:t>Prosol</a:t>
            </a:r>
            <a:r>
              <a:rPr lang="fr-FR" sz="2400" dirty="0" smtClean="0"/>
              <a:t>-</a:t>
            </a:r>
            <a:r>
              <a:rPr lang="fr-FR" sz="2400" dirty="0" err="1" smtClean="0"/>
              <a:t>Elec</a:t>
            </a:r>
            <a:r>
              <a:rPr lang="fr-FR" sz="2400" dirty="0" smtClean="0"/>
              <a:t> (Résidentiel):</a:t>
            </a:r>
          </a:p>
          <a:p>
            <a:pPr lvl="1"/>
            <a:r>
              <a:rPr lang="fr-FR" dirty="0" smtClean="0">
                <a:solidFill>
                  <a:schemeClr val="tx1"/>
                </a:solidFill>
              </a:rPr>
              <a:t>Installation d’environ 37 MW, dont 12 MW au titre de l’année 2016.</a:t>
            </a:r>
          </a:p>
          <a:p>
            <a:pPr lvl="1"/>
            <a:r>
              <a:rPr lang="fr-FR" dirty="0" smtClean="0">
                <a:solidFill>
                  <a:schemeClr val="tx1"/>
                </a:solidFill>
              </a:rPr>
              <a:t>Croissance annuelle : +20% </a:t>
            </a:r>
          </a:p>
          <a:p>
            <a:pPr lvl="1" algn="just"/>
            <a:r>
              <a:rPr lang="fr-FR" dirty="0" smtClean="0">
                <a:solidFill>
                  <a:schemeClr val="tx1"/>
                </a:solidFill>
              </a:rPr>
              <a:t>Une centaine de sociétés actives dans le domaine d’installation</a:t>
            </a:r>
          </a:p>
          <a:p>
            <a:pPr lvl="1" algn="just"/>
            <a:r>
              <a:rPr lang="fr-FR" dirty="0" smtClean="0">
                <a:solidFill>
                  <a:schemeClr val="tx1"/>
                </a:solidFill>
              </a:rPr>
              <a:t>Mise en place de plusieurs unités d’encapsulation des modules PV</a:t>
            </a:r>
          </a:p>
          <a:p>
            <a:pPr lvl="1" algn="just"/>
            <a:endParaRPr lang="fr-FR" dirty="0" smtClean="0">
              <a:solidFill>
                <a:schemeClr val="tx1"/>
              </a:solidFill>
            </a:endParaRPr>
          </a:p>
          <a:p>
            <a:pPr lvl="1" algn="just">
              <a:buNone/>
            </a:pPr>
            <a:endParaRPr lang="fr-FR" dirty="0" smtClean="0">
              <a:solidFill>
                <a:srgbClr val="C00000"/>
              </a:solidFill>
            </a:endParaRPr>
          </a:p>
          <a:p>
            <a:pPr marL="274320" lvl="1">
              <a:buClr>
                <a:schemeClr val="accent1"/>
              </a:buClr>
              <a:buSzPct val="85000"/>
              <a:buFont typeface="Wingdings 2"/>
              <a:buChar char=""/>
            </a:pPr>
            <a:r>
              <a:rPr lang="fr-FR" sz="2400" dirty="0" smtClean="0">
                <a:solidFill>
                  <a:schemeClr val="tx1"/>
                </a:solidFill>
              </a:rPr>
              <a:t>Demandes au niveau des projets MT: quarantaine de projets.</a:t>
            </a:r>
          </a:p>
          <a:p>
            <a:pPr marL="274320" lvl="1">
              <a:buClr>
                <a:schemeClr val="accent1"/>
              </a:buClr>
              <a:buSzPct val="85000"/>
              <a:buFont typeface="Wingdings 2"/>
              <a:buChar char=""/>
            </a:pPr>
            <a:r>
              <a:rPr lang="fr-FR" sz="2400" dirty="0" smtClean="0">
                <a:solidFill>
                  <a:schemeClr val="tx1"/>
                </a:solidFill>
              </a:rPr>
              <a:t>Introduction des bureaux de contrôle (Etude, CC, Plan formation, intégration)</a:t>
            </a:r>
          </a:p>
          <a:p>
            <a:pPr marL="274320" lvl="1">
              <a:buClr>
                <a:schemeClr val="accent1"/>
              </a:buClr>
              <a:buSzPct val="85000"/>
              <a:buFont typeface="Wingdings 2"/>
              <a:buChar char=""/>
            </a:pPr>
            <a:r>
              <a:rPr lang="fr-FR" sz="2400" dirty="0" smtClean="0">
                <a:solidFill>
                  <a:srgbClr val="C00000"/>
                </a:solidFill>
              </a:rPr>
              <a:t>Quelques bureaux d’études spécialisés</a:t>
            </a:r>
          </a:p>
          <a:p>
            <a:pPr marL="274320" lvl="1">
              <a:buClr>
                <a:schemeClr val="accent1"/>
              </a:buClr>
              <a:buSzPct val="85000"/>
              <a:buFont typeface="Wingdings 2"/>
              <a:buChar char=""/>
            </a:pPr>
            <a:endParaRPr lang="fr-FR" sz="2400" dirty="0" smtClean="0">
              <a:solidFill>
                <a:schemeClr val="tx1"/>
              </a:solidFill>
            </a:endParaRPr>
          </a:p>
          <a:p>
            <a:pPr marL="274320" lvl="1">
              <a:buClr>
                <a:schemeClr val="accent1"/>
              </a:buClr>
              <a:buSzPct val="85000"/>
              <a:buFont typeface="Wingdings 2"/>
              <a:buChar char=""/>
            </a:pPr>
            <a:endParaRPr lang="fr-FR" sz="2400" dirty="0" smtClean="0">
              <a:solidFill>
                <a:schemeClr val="tx1"/>
              </a:solidFill>
            </a:endParaRPr>
          </a:p>
          <a:p>
            <a:pPr marL="274320" lvl="1" algn="just">
              <a:spcBef>
                <a:spcPts val="1200"/>
              </a:spcBef>
              <a:buClr>
                <a:schemeClr val="accent1"/>
              </a:buClr>
              <a:buSzPct val="85000"/>
              <a:buFont typeface="Wingdings 2"/>
              <a:buChar char=""/>
            </a:pPr>
            <a:endParaRPr lang="fr-FR" sz="2200" dirty="0" smtClean="0">
              <a:solidFill>
                <a:srgbClr val="006699"/>
              </a:solidFill>
            </a:endParaRPr>
          </a:p>
          <a:p>
            <a:pPr>
              <a:buNone/>
            </a:pPr>
            <a:endParaRPr lang="fr-FR" sz="24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Contexte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a:bodyPr>
          <a:lstStyle/>
          <a:p>
            <a:pPr algn="just"/>
            <a:r>
              <a:rPr lang="fr-FR" sz="2200" dirty="0" smtClean="0"/>
              <a:t>L’objectif fixé par l’avis du MEMER pour l’autoproduction solaire PV ne pourrait pas se concrétiser uniquement à travers le résidentiel (75 </a:t>
            </a:r>
            <a:r>
              <a:rPr lang="fr-FR" sz="2200" dirty="0" err="1" smtClean="0"/>
              <a:t>MWc</a:t>
            </a:r>
            <a:r>
              <a:rPr lang="fr-FR" sz="2200" dirty="0" smtClean="0"/>
              <a:t> sur 130 programmés)</a:t>
            </a:r>
          </a:p>
          <a:p>
            <a:pPr algn="just">
              <a:buFont typeface="Wingdings" pitchFamily="2" charset="2"/>
              <a:buChar char="Ø"/>
            </a:pPr>
            <a:r>
              <a:rPr lang="fr-FR" sz="2200" dirty="0" smtClean="0"/>
              <a:t> Etendre le développement du PV auprès des sociétés et institutions actives dans les différents secteurs économiques, dont notamment celles raccordés au réseau MT de la STEG.</a:t>
            </a:r>
          </a:p>
          <a:p>
            <a:pPr algn="just">
              <a:buFont typeface="Wingdings" pitchFamily="2" charset="2"/>
              <a:buChar char="q"/>
            </a:pPr>
            <a:r>
              <a:rPr lang="fr-FR" sz="2200" dirty="0" smtClean="0"/>
              <a:t>Augmentations continues des tarifs d’électricité + la baisse importante des prix des systèmes PV </a:t>
            </a:r>
            <a:r>
              <a:rPr lang="fr-FR" sz="2200" dirty="0" smtClean="0">
                <a:sym typeface="Wingdings" pitchFamily="2" charset="2"/>
              </a:rPr>
              <a:t> Amélioration de </a:t>
            </a:r>
            <a:r>
              <a:rPr lang="fr-FR" sz="2200" dirty="0" smtClean="0"/>
              <a:t>la rentabilité du solaire PV</a:t>
            </a:r>
          </a:p>
          <a:p>
            <a:pPr algn="just">
              <a:buFont typeface="Wingdings" pitchFamily="2" charset="2"/>
              <a:buChar char="q"/>
            </a:pPr>
            <a:r>
              <a:rPr lang="fr-FR" sz="2200" dirty="0" smtClean="0"/>
              <a:t>La complexité de ces projets et leurs coûts élevés d’investissement, nécessitent l’élaboration des études de faisabilité technico-économiques détaillées</a:t>
            </a:r>
          </a:p>
          <a:p>
            <a:pPr lvl="1" algn="just"/>
            <a:endParaRPr lang="fr-FR" dirty="0" smtClean="0">
              <a:solidFill>
                <a:schemeClr val="tx1"/>
              </a:solidFill>
            </a:endParaRPr>
          </a:p>
          <a:p>
            <a:pPr marL="274320" lvl="1">
              <a:buClr>
                <a:schemeClr val="accent1"/>
              </a:buClr>
              <a:buSzPct val="85000"/>
              <a:buFont typeface="Wingdings 2"/>
              <a:buChar char=""/>
            </a:pPr>
            <a:endParaRPr lang="fr-FR" sz="2400" dirty="0" smtClean="0">
              <a:solidFill>
                <a:schemeClr val="tx1"/>
              </a:solidFill>
            </a:endParaRPr>
          </a:p>
          <a:p>
            <a:pPr marL="274320" lvl="1">
              <a:buClr>
                <a:schemeClr val="accent1"/>
              </a:buClr>
              <a:buSzPct val="85000"/>
              <a:buFont typeface="Wingdings 2"/>
              <a:buChar char=""/>
            </a:pPr>
            <a:endParaRPr lang="fr-FR" sz="2400" dirty="0" smtClean="0">
              <a:solidFill>
                <a:schemeClr val="tx1"/>
              </a:solidFill>
            </a:endParaRPr>
          </a:p>
          <a:p>
            <a:pPr marL="274320" lvl="1" algn="just">
              <a:spcBef>
                <a:spcPts val="1200"/>
              </a:spcBef>
              <a:buClr>
                <a:schemeClr val="accent1"/>
              </a:buClr>
              <a:buSzPct val="85000"/>
              <a:buFont typeface="Wingdings 2"/>
              <a:buChar char=""/>
            </a:pPr>
            <a:endParaRPr lang="fr-FR" sz="2200" dirty="0" smtClean="0">
              <a:solidFill>
                <a:srgbClr val="006699"/>
              </a:solidFill>
            </a:endParaRPr>
          </a:p>
          <a:p>
            <a:pPr>
              <a:buNone/>
            </a:pPr>
            <a:endParaRPr lang="fr-FR" sz="2400"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Pourquoi l’introduction des Bureaux d’études?</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710264"/>
          </a:xfrm>
        </p:spPr>
        <p:txBody>
          <a:bodyPr>
            <a:normAutofit/>
          </a:bodyPr>
          <a:lstStyle/>
          <a:p>
            <a:pPr>
              <a:buNone/>
            </a:pPr>
            <a:r>
              <a:rPr lang="fr-FR" sz="2400" dirty="0" smtClean="0"/>
              <a:t>    </a:t>
            </a:r>
            <a:r>
              <a:rPr lang="fr-FR" sz="2200" dirty="0" smtClean="0"/>
              <a:t>L’étude de faisabilité présente le principal outil décisionnel pour les différentes parties intervenantes dans les projets d’énergie renouvelable :</a:t>
            </a:r>
          </a:p>
          <a:p>
            <a:pPr>
              <a:buNone/>
            </a:pPr>
            <a:endParaRPr lang="fr-FR" sz="2400" b="1" dirty="0" smtClean="0"/>
          </a:p>
          <a:p>
            <a:pPr lvl="0"/>
            <a:r>
              <a:rPr lang="fr-FR" sz="2000" b="1" dirty="0" smtClean="0">
                <a:solidFill>
                  <a:schemeClr val="accent1">
                    <a:lumMod val="50000"/>
                  </a:schemeClr>
                </a:solidFill>
              </a:rPr>
              <a:t>Pour le promoteur du projet ( </a:t>
            </a:r>
            <a:r>
              <a:rPr lang="fr-FR" sz="2000" b="1" dirty="0" smtClean="0">
                <a:solidFill>
                  <a:schemeClr val="accent4">
                    <a:lumMod val="50000"/>
                  </a:schemeClr>
                </a:solidFill>
              </a:rPr>
              <a:t>Auto-producteur</a:t>
            </a:r>
            <a:r>
              <a:rPr lang="fr-FR" sz="2000" dirty="0" smtClean="0"/>
              <a:t> en BT (grande puissance) ou en MT; </a:t>
            </a:r>
            <a:r>
              <a:rPr lang="fr-FR" sz="2000" b="1" dirty="0" smtClean="0">
                <a:solidFill>
                  <a:schemeClr val="accent4">
                    <a:lumMod val="50000"/>
                  </a:schemeClr>
                </a:solidFill>
              </a:rPr>
              <a:t>producteur privé</a:t>
            </a:r>
            <a:r>
              <a:rPr lang="fr-FR" sz="2000" dirty="0" smtClean="0"/>
              <a:t>) :</a:t>
            </a:r>
          </a:p>
          <a:p>
            <a:pPr lvl="1"/>
            <a:r>
              <a:rPr lang="fr-FR" sz="1500" dirty="0" smtClean="0"/>
              <a:t> </a:t>
            </a:r>
            <a:r>
              <a:rPr lang="fr-FR" sz="1800" dirty="0" smtClean="0">
                <a:solidFill>
                  <a:schemeClr val="tx1">
                    <a:lumMod val="95000"/>
                    <a:lumOff val="5000"/>
                  </a:schemeClr>
                </a:solidFill>
              </a:rPr>
              <a:t>Les résultats de cette étude sont déterminants pour mesurer l’opportunité et les risques du projet et décider par conséquent sa concrétisation.</a:t>
            </a:r>
          </a:p>
          <a:p>
            <a:pPr lvl="1"/>
            <a:endParaRPr lang="fr-FR" sz="1500" dirty="0" smtClean="0">
              <a:solidFill>
                <a:schemeClr val="tx1">
                  <a:lumMod val="95000"/>
                  <a:lumOff val="5000"/>
                </a:schemeClr>
              </a:solidFill>
            </a:endParaRPr>
          </a:p>
          <a:p>
            <a:pPr lvl="0"/>
            <a:r>
              <a:rPr lang="fr-FR" sz="2000" b="1" dirty="0" smtClean="0">
                <a:solidFill>
                  <a:schemeClr val="accent1">
                    <a:lumMod val="50000"/>
                  </a:schemeClr>
                </a:solidFill>
              </a:rPr>
              <a:t>Pour la banque : </a:t>
            </a:r>
          </a:p>
          <a:p>
            <a:pPr lvl="1" algn="just"/>
            <a:r>
              <a:rPr lang="fr-FR" sz="1800" dirty="0" smtClean="0">
                <a:solidFill>
                  <a:schemeClr val="tx1">
                    <a:lumMod val="95000"/>
                    <a:lumOff val="5000"/>
                  </a:schemeClr>
                </a:solidFill>
              </a:rPr>
              <a:t>La présentation d’une étude de qualité avec des calculs bien fondés aboutissant à des résultats économiques et financiers confirmant la rentabilité du projet sont parmi les plus importants critères de la décision de la banque concernant le financement du projet.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Pourquoi l’introduction des Bureaux d’études?</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lnSpcReduction="10000"/>
          </a:bodyPr>
          <a:lstStyle/>
          <a:p>
            <a:r>
              <a:rPr lang="fr-FR" sz="2000" b="1" dirty="0" smtClean="0">
                <a:solidFill>
                  <a:schemeClr val="accent1">
                    <a:lumMod val="50000"/>
                  </a:schemeClr>
                </a:solidFill>
              </a:rPr>
              <a:t>Pour le gestionnaire de réseau électrique : </a:t>
            </a:r>
          </a:p>
          <a:p>
            <a:pPr lvl="1"/>
            <a:r>
              <a:rPr lang="fr-FR" sz="1800" dirty="0" smtClean="0">
                <a:solidFill>
                  <a:schemeClr val="tx1">
                    <a:lumMod val="95000"/>
                    <a:lumOff val="5000"/>
                  </a:schemeClr>
                </a:solidFill>
              </a:rPr>
              <a:t>Les éléments apportés au niveau d’une étude sont indispensables à la STEG pour vérifier d’une façon préliminaire les possibilités de raccordement de l’installation renouvelable au réseau électrique ainsi que le respect du projet aux conditions fixées par les cahiers des charges de raccordement et d’évacuation de l’énergie </a:t>
            </a:r>
          </a:p>
          <a:p>
            <a:pPr lvl="1"/>
            <a:endParaRPr lang="fr-FR" sz="1500" dirty="0" smtClean="0">
              <a:solidFill>
                <a:schemeClr val="tx1">
                  <a:lumMod val="95000"/>
                  <a:lumOff val="5000"/>
                </a:schemeClr>
              </a:solidFill>
            </a:endParaRPr>
          </a:p>
          <a:p>
            <a:r>
              <a:rPr lang="fr-FR" sz="2000" b="1" dirty="0" smtClean="0">
                <a:solidFill>
                  <a:schemeClr val="accent1">
                    <a:lumMod val="50000"/>
                  </a:schemeClr>
                </a:solidFill>
              </a:rPr>
              <a:t>Pour la Commission Technique (Ministère Energie): </a:t>
            </a:r>
          </a:p>
          <a:p>
            <a:pPr lvl="1" algn="just"/>
            <a:r>
              <a:rPr lang="fr-FR" sz="1800" dirty="0" smtClean="0">
                <a:solidFill>
                  <a:schemeClr val="tx1">
                    <a:lumMod val="95000"/>
                    <a:lumOff val="5000"/>
                  </a:schemeClr>
                </a:solidFill>
              </a:rPr>
              <a:t>L’étude technico-économique est exigée au niveau du dossier accompagnant la demande de l’autorisation pour les projets d’autoproduction raccordés aux réseaux MT &amp; HT ainsi que pour tous les projets de production privée dont le productible est destinée à la consommation locale.</a:t>
            </a:r>
          </a:p>
          <a:p>
            <a:pPr lvl="1" algn="just"/>
            <a:endParaRPr lang="fr-FR" sz="1800" dirty="0" smtClean="0">
              <a:solidFill>
                <a:schemeClr val="tx1">
                  <a:lumMod val="95000"/>
                  <a:lumOff val="5000"/>
                </a:schemeClr>
              </a:solidFill>
            </a:endParaRPr>
          </a:p>
          <a:p>
            <a:pPr marL="274320" lvl="1">
              <a:buClr>
                <a:schemeClr val="accent1"/>
              </a:buClr>
              <a:buSzPct val="85000"/>
              <a:buFont typeface="Wingdings 2"/>
              <a:buChar char=""/>
            </a:pPr>
            <a:r>
              <a:rPr lang="fr-FR" sz="2000" b="1" dirty="0" smtClean="0">
                <a:solidFill>
                  <a:schemeClr val="accent1">
                    <a:lumMod val="50000"/>
                  </a:schemeClr>
                </a:solidFill>
              </a:rPr>
              <a:t>Pour la Commission Technique Consultative FTE (ANME):</a:t>
            </a:r>
          </a:p>
          <a:p>
            <a:pPr lvl="1" algn="just"/>
            <a:r>
              <a:rPr lang="fr-FR" sz="1800" dirty="0" smtClean="0">
                <a:solidFill>
                  <a:schemeClr val="tx1">
                    <a:lumMod val="95000"/>
                    <a:lumOff val="5000"/>
                  </a:schemeClr>
                </a:solidFill>
              </a:rPr>
              <a:t>La décision de l’octroi des subventions pour les projets renouvelables repose essentiellement sur les résultats des études technico-économiques de ces projets. Ces études doivent  accompagner les dossiers de demandes de subventions.</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28600"/>
            <a:ext cx="8784976" cy="758952"/>
          </a:xfrm>
        </p:spPr>
        <p:txBody>
          <a:bodyPr>
            <a:noAutofit/>
          </a:bodyPr>
          <a:lstStyle/>
          <a:p>
            <a:r>
              <a:rPr lang="fr-FR" sz="2800" b="1" dirty="0" smtClean="0">
                <a:solidFill>
                  <a:schemeClr val="tx2">
                    <a:lumMod val="50000"/>
                  </a:schemeClr>
                </a:solidFill>
              </a:rPr>
              <a:t>Contexte de l’étude</a:t>
            </a:r>
            <a:endParaRPr lang="fr-FR" sz="2800" b="1" dirty="0">
              <a:solidFill>
                <a:schemeClr val="tx2">
                  <a:lumMod val="50000"/>
                </a:schemeClr>
              </a:solidFill>
            </a:endParaRPr>
          </a:p>
        </p:txBody>
      </p:sp>
      <p:sp>
        <p:nvSpPr>
          <p:cNvPr id="3" name="Espace réservé du contenu 2"/>
          <p:cNvSpPr>
            <a:spLocks noGrp="1"/>
          </p:cNvSpPr>
          <p:nvPr>
            <p:ph sz="quarter" idx="1"/>
          </p:nvPr>
        </p:nvSpPr>
        <p:spPr>
          <a:xfrm>
            <a:off x="301752" y="1527048"/>
            <a:ext cx="8503920" cy="4998296"/>
          </a:xfrm>
        </p:spPr>
        <p:txBody>
          <a:bodyPr>
            <a:normAutofit/>
          </a:bodyPr>
          <a:lstStyle/>
          <a:p>
            <a:pPr>
              <a:buNone/>
            </a:pPr>
            <a:endParaRPr lang="fr-FR" sz="2800" dirty="0" smtClean="0"/>
          </a:p>
          <a:p>
            <a:pPr algn="just">
              <a:buNone/>
            </a:pPr>
            <a:r>
              <a:rPr lang="fr-FR" sz="2800" dirty="0" smtClean="0"/>
              <a:t>	</a:t>
            </a:r>
            <a:r>
              <a:rPr lang="fr-FR" sz="2800" dirty="0" smtClean="0">
                <a:solidFill>
                  <a:schemeClr val="accent1">
                    <a:lumMod val="50000"/>
                  </a:schemeClr>
                </a:solidFill>
              </a:rPr>
              <a:t>Le développement du solaire PV nécessite l’existence sur le marché tunisien des bureaux  disposant de l’expertise nécessaire dans ce domaine et maitrisant les aspects techniques, économiques et éventuellement administratifs spécifiques aux projets PV.</a:t>
            </a:r>
          </a:p>
          <a:p>
            <a:pPr algn="just">
              <a:buNone/>
            </a:pPr>
            <a:endParaRPr lang="fr-FR" sz="2800" b="1" dirty="0" smtClean="0">
              <a:solidFill>
                <a:schemeClr val="accent1">
                  <a:lumMod val="50000"/>
                </a:schemeClr>
              </a:solidFill>
            </a:endParaRPr>
          </a:p>
          <a:p>
            <a:pPr algn="just">
              <a:buFont typeface="Wingdings" pitchFamily="2" charset="2"/>
              <a:buChar char="Ø"/>
            </a:pPr>
            <a:r>
              <a:rPr lang="fr-FR" sz="2800" b="1" dirty="0" smtClean="0">
                <a:solidFill>
                  <a:schemeClr val="accent1">
                    <a:lumMod val="50000"/>
                  </a:schemeClr>
                </a:solidFill>
              </a:rPr>
              <a:t>Etude initiée par le projet RE-ACTIVATE et l’ANME</a:t>
            </a: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a:p>
            <a:pPr lvl="1" algn="just"/>
            <a:endParaRPr lang="fr-FR" sz="1800"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1646</TotalTime>
  <Words>1400</Words>
  <Application>Microsoft Office PowerPoint</Application>
  <PresentationFormat>Affichage à l'écran (4:3)</PresentationFormat>
  <Paragraphs>314</Paragraphs>
  <Slides>30</Slides>
  <Notes>0</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30</vt:i4>
      </vt:variant>
    </vt:vector>
  </HeadingPairs>
  <TitlesOfParts>
    <vt:vector size="32" baseType="lpstr">
      <vt:lpstr>Civil</vt:lpstr>
      <vt:lpstr>Document</vt:lpstr>
      <vt:lpstr>Introduction et mise à niveau des bureaux d’études dans le secteur des Energies Renouvelables </vt:lpstr>
      <vt:lpstr>Plan</vt:lpstr>
      <vt:lpstr>Contexte de l’étude</vt:lpstr>
      <vt:lpstr>Contexte de l’étude</vt:lpstr>
      <vt:lpstr>Contexte de l’étude</vt:lpstr>
      <vt:lpstr>Contexte de l’étude</vt:lpstr>
      <vt:lpstr>Pourquoi l’introduction des Bureaux d’études?</vt:lpstr>
      <vt:lpstr>Pourquoi l’introduction des Bureaux d’études?</vt:lpstr>
      <vt:lpstr>Contexte de l’étude</vt:lpstr>
      <vt:lpstr>Objectifs de l’étude</vt:lpstr>
      <vt:lpstr>Pourquoi se limiter au solaire PV</vt:lpstr>
      <vt:lpstr>Diapositive 12</vt:lpstr>
      <vt:lpstr>Marché potentiel des études solaires PV</vt:lpstr>
      <vt:lpstr>Marché potentiel des études solaires PV</vt:lpstr>
      <vt:lpstr>Critères exigés au niveau des BE</vt:lpstr>
      <vt:lpstr>Bureaux potentiels</vt:lpstr>
      <vt:lpstr>Justificatifs du choix</vt:lpstr>
      <vt:lpstr>Les BE &amp; IC</vt:lpstr>
      <vt:lpstr>Les experts-auditeurs</vt:lpstr>
      <vt:lpstr>Besoins en formation des BE</vt:lpstr>
      <vt:lpstr>Besoins en formation des BE</vt:lpstr>
      <vt:lpstr>Avis des BE</vt:lpstr>
      <vt:lpstr>Processus d’intégration des BE</vt:lpstr>
      <vt:lpstr>Cahier d’éligibilité des BE</vt:lpstr>
      <vt:lpstr>Cahier d’éligibilité des BE</vt:lpstr>
      <vt:lpstr>Cahier d’éligibilité des BE</vt:lpstr>
      <vt:lpstr>Cahier d’éligibilité des BE</vt:lpstr>
      <vt:lpstr>Cahier d’éligibilité des BE</vt:lpstr>
      <vt:lpstr>Cahier d’éligibilité des BE</vt:lpstr>
      <vt:lpstr>Diapositive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ASUS</dc:creator>
  <cp:lastModifiedBy>ASUS</cp:lastModifiedBy>
  <cp:revision>38</cp:revision>
  <dcterms:created xsi:type="dcterms:W3CDTF">2016-10-02T10:48:44Z</dcterms:created>
  <dcterms:modified xsi:type="dcterms:W3CDTF">2017-03-03T08:34:37Z</dcterms:modified>
</cp:coreProperties>
</file>